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sldIdLst>
    <p:sldId id="256" r:id="rId2"/>
    <p:sldId id="354" r:id="rId3"/>
    <p:sldId id="355" r:id="rId4"/>
    <p:sldId id="358" r:id="rId5"/>
    <p:sldId id="359" r:id="rId6"/>
    <p:sldId id="350" r:id="rId7"/>
    <p:sldId id="352" r:id="rId8"/>
    <p:sldId id="351" r:id="rId9"/>
    <p:sldId id="353" r:id="rId10"/>
    <p:sldId id="348" r:id="rId11"/>
    <p:sldId id="349" r:id="rId12"/>
    <p:sldId id="275" r:id="rId13"/>
    <p:sldId id="360" r:id="rId14"/>
    <p:sldId id="257" r:id="rId15"/>
    <p:sldId id="258" r:id="rId16"/>
    <p:sldId id="261" r:id="rId17"/>
    <p:sldId id="262" r:id="rId18"/>
    <p:sldId id="267" r:id="rId19"/>
    <p:sldId id="268" r:id="rId20"/>
    <p:sldId id="316" r:id="rId21"/>
    <p:sldId id="273" r:id="rId22"/>
    <p:sldId id="274" r:id="rId23"/>
    <p:sldId id="279" r:id="rId24"/>
    <p:sldId id="280" r:id="rId25"/>
    <p:sldId id="347" r:id="rId26"/>
    <p:sldId id="284" r:id="rId27"/>
    <p:sldId id="317" r:id="rId28"/>
    <p:sldId id="320" r:id="rId29"/>
    <p:sldId id="321" r:id="rId30"/>
    <p:sldId id="323" r:id="rId31"/>
    <p:sldId id="331" r:id="rId32"/>
    <p:sldId id="337"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92652" autoAdjust="0"/>
  </p:normalViewPr>
  <p:slideViewPr>
    <p:cSldViewPr>
      <p:cViewPr varScale="1">
        <p:scale>
          <a:sx n="80" d="100"/>
          <a:sy n="80" d="100"/>
        </p:scale>
        <p:origin x="1546" y="5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125459" y="959313"/>
            <a:ext cx="5760741" cy="2571891"/>
          </a:xfrm>
        </p:spPr>
        <p:txBody>
          <a:bodyPr bIns="0" anchor="b">
            <a:normAutofit/>
          </a:bodyPr>
          <a:lstStyle>
            <a:lvl1pPr algn="l">
              <a:defRPr sz="5400"/>
            </a:lvl1pPr>
          </a:lstStyle>
          <a:p>
            <a:r>
              <a:rPr lang="tr-TR"/>
              <a:t>Asıl başlık stilini düzenlemek için tıklayın</a:t>
            </a:r>
            <a:endParaRPr lang="en-US" dirty="0"/>
          </a:p>
        </p:txBody>
      </p:sp>
      <p:sp>
        <p:nvSpPr>
          <p:cNvPr id="3" name="Subtitle 2"/>
          <p:cNvSpPr>
            <a:spLocks noGrp="1"/>
          </p:cNvSpPr>
          <p:nvPr>
            <p:ph type="subTitle" idx="1"/>
          </p:nvPr>
        </p:nvSpPr>
        <p:spPr>
          <a:xfrm>
            <a:off x="1125459" y="3531205"/>
            <a:ext cx="5760741" cy="977621"/>
          </a:xfrm>
        </p:spPr>
        <p:txBody>
          <a:bodyPr tIns="91440" bIns="91440">
            <a:normAutofit/>
          </a:bodyPr>
          <a:lstStyle>
            <a:lvl1pPr marL="0" indent="0" algn="l">
              <a:buNone/>
              <a:defRPr sz="16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E28CBE08-3E45-4225-A15A-1C937D3622A9}" type="datetimeFigureOut">
              <a:rPr lang="tr-TR" smtClean="0"/>
              <a:pPr/>
              <a:t>9.03.2021</a:t>
            </a:fld>
            <a:endParaRPr lang="tr-TR"/>
          </a:p>
        </p:txBody>
      </p:sp>
      <p:sp>
        <p:nvSpPr>
          <p:cNvPr id="5" name="Footer Placeholder 4"/>
          <p:cNvSpPr>
            <a:spLocks noGrp="1"/>
          </p:cNvSpPr>
          <p:nvPr>
            <p:ph type="ftr" sz="quarter" idx="11"/>
          </p:nvPr>
        </p:nvSpPr>
        <p:spPr>
          <a:xfrm>
            <a:off x="1125459" y="329308"/>
            <a:ext cx="3392144" cy="309201"/>
          </a:xfrm>
        </p:spPr>
        <p:txBody>
          <a:bodyPr/>
          <a:lstStyle/>
          <a:p>
            <a:endParaRPr lang="tr-TR"/>
          </a:p>
        </p:txBody>
      </p:sp>
      <p:sp>
        <p:nvSpPr>
          <p:cNvPr id="6" name="Slide Number Placeholder 5"/>
          <p:cNvSpPr>
            <a:spLocks noGrp="1"/>
          </p:cNvSpPr>
          <p:nvPr>
            <p:ph type="sldNum" sz="quarter" idx="12"/>
          </p:nvPr>
        </p:nvSpPr>
        <p:spPr>
          <a:xfrm>
            <a:off x="6886200" y="131730"/>
            <a:ext cx="802005" cy="503578"/>
          </a:xfrm>
        </p:spPr>
        <p:txBody>
          <a:bodyPr/>
          <a:lstStyle/>
          <a:p>
            <a:fld id="{5D6AF981-959A-42FD-A118-3F4CB7F8689C}" type="slidenum">
              <a:rPr lang="tr-TR" smtClean="0"/>
              <a:pPr/>
              <a:t>‹#›</a:t>
            </a:fld>
            <a:endParaRPr lang="tr-TR"/>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3976034071"/>
      </p:ext>
    </p:extLst>
  </p:cSld>
  <p:clrMapOvr>
    <a:masterClrMapping/>
  </p:clrMapOvr>
  <p:transition spd="slow">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28CBE08-3E45-4225-A15A-1C937D3622A9}" type="datetimeFigureOut">
              <a:rPr lang="tr-TR" smtClean="0"/>
              <a:pPr/>
              <a:t>9.03.2021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D6AF981-959A-42FD-A118-3F4CB7F8689C}" type="slidenum">
              <a:rPr lang="tr-TR" smtClean="0"/>
              <a:pPr/>
              <a:t>‹#›</a:t>
            </a:fld>
            <a:endParaRPr lang="tr-TR"/>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4034775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6447" y="796298"/>
            <a:ext cx="1103027" cy="4662565"/>
          </a:xfrm>
        </p:spPr>
        <p:txBody>
          <a:bodyPr vert="eaVert"/>
          <a:lstStyle>
            <a:lvl1pPr algn="l">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111910" y="796298"/>
            <a:ext cx="5301095" cy="4662565"/>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28CBE08-3E45-4225-A15A-1C937D3622A9}" type="datetimeFigureOut">
              <a:rPr lang="tr-TR" smtClean="0"/>
              <a:pPr/>
              <a:t>9.03.2021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D6AF981-959A-42FD-A118-3F4CB7F8689C}" type="slidenum">
              <a:rPr lang="tr-TR" smtClean="0"/>
              <a:pPr/>
              <a:t>‹#›</a:t>
            </a:fld>
            <a:endParaRPr lang="tr-TR"/>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59215" b="36435"/>
          <a:stretch/>
        </p:blipFill>
        <p:spPr>
          <a:xfrm rot="5400000">
            <a:off x="5605390" y="3050294"/>
            <a:ext cx="4663440" cy="155448"/>
          </a:xfrm>
          <a:prstGeom prst="rect">
            <a:avLst/>
          </a:prstGeom>
          <a:noFill/>
          <a:ln>
            <a:noFill/>
          </a:ln>
        </p:spPr>
      </p:pic>
    </p:spTree>
    <p:extLst>
      <p:ext uri="{BB962C8B-B14F-4D97-AF65-F5344CB8AC3E}">
        <p14:creationId xmlns:p14="http://schemas.microsoft.com/office/powerpoint/2010/main" val="2636534880"/>
      </p:ext>
    </p:extLst>
  </p:cSld>
  <p:clrMapOvr>
    <a:masterClrMapping/>
  </p:clrMapOvr>
  <p:transition spd="slow">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28CBE08-3E45-4225-A15A-1C937D3622A9}" type="datetimeFigureOut">
              <a:rPr lang="tr-TR" smtClean="0"/>
              <a:pPr/>
              <a:t>9.03.2021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D6AF981-959A-42FD-A118-3F4CB7F8689C}" type="slidenum">
              <a:rPr lang="tr-TR" smtClean="0"/>
              <a:pPr/>
              <a:t>‹#›</a:t>
            </a:fld>
            <a:endParaRPr lang="tr-TR"/>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1936795217"/>
      </p:ext>
    </p:extLst>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1125459" y="1756130"/>
            <a:ext cx="5764142" cy="2050066"/>
          </a:xfrm>
        </p:spPr>
        <p:txBody>
          <a:bodyPr anchor="b">
            <a:normAutofit/>
          </a:bodyPr>
          <a:lstStyle>
            <a:lvl1pPr algn="l">
              <a:defRPr sz="32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25460" y="3806196"/>
            <a:ext cx="5764142" cy="1012929"/>
          </a:xfrm>
        </p:spPr>
        <p:txBody>
          <a:bodyPr tIns="91440">
            <a:normAutofit/>
          </a:bodyPr>
          <a:lstStyle>
            <a:lvl1pPr marL="0" indent="0" algn="l">
              <a:buNone/>
              <a:defRPr sz="20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E28CBE08-3E45-4225-A15A-1C937D3622A9}" type="datetimeFigureOut">
              <a:rPr lang="tr-TR" smtClean="0"/>
              <a:pPr/>
              <a:t>9.03.2021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D6AF981-959A-42FD-A118-3F4CB7F8689C}" type="slidenum">
              <a:rPr lang="tr-TR" smtClean="0"/>
              <a:pPr/>
              <a:t>‹#›</a:t>
            </a:fld>
            <a:endParaRPr lang="tr-TR"/>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2860673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1125459" y="959314"/>
            <a:ext cx="6564015" cy="1044117"/>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125459" y="2172548"/>
            <a:ext cx="3125871" cy="327894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563822" y="2172548"/>
            <a:ext cx="3125652" cy="327894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E28CBE08-3E45-4225-A15A-1C937D3622A9}" type="datetimeFigureOut">
              <a:rPr lang="tr-TR" smtClean="0"/>
              <a:pPr/>
              <a:t>9.03.2021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5D6AF981-959A-42FD-A118-3F4CB7F8689C}" type="slidenum">
              <a:rPr lang="tr-TR" smtClean="0"/>
              <a:pPr/>
              <a:t>‹#›</a:t>
            </a:fld>
            <a:endParaRPr lang="tr-TR"/>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944630227"/>
      </p:ext>
    </p:extLst>
  </p:cSld>
  <p:clrMapOvr>
    <a:masterClrMapping/>
  </p:clrMapOvr>
  <p:transition spd="slow">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128652" y="959903"/>
            <a:ext cx="6571344" cy="1044600"/>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118131" y="2169094"/>
            <a:ext cx="3125766" cy="801943"/>
          </a:xfrm>
        </p:spPr>
        <p:txBody>
          <a:bodyPr anchor="b">
            <a:normAutofit/>
          </a:bodyPr>
          <a:lstStyle>
            <a:lvl1pPr marL="0" indent="0">
              <a:lnSpc>
                <a:spcPct val="100000"/>
              </a:lnSpc>
              <a:buNone/>
              <a:defRPr sz="2200" b="0" cap="none"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4" name="Content Placeholder 3"/>
          <p:cNvSpPr>
            <a:spLocks noGrp="1"/>
          </p:cNvSpPr>
          <p:nvPr>
            <p:ph sz="half" idx="2"/>
          </p:nvPr>
        </p:nvSpPr>
        <p:spPr>
          <a:xfrm>
            <a:off x="1118131" y="2973815"/>
            <a:ext cx="3125766" cy="249166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563822" y="2172548"/>
            <a:ext cx="3125652" cy="802237"/>
          </a:xfrm>
        </p:spPr>
        <p:txBody>
          <a:bodyPr anchor="b">
            <a:normAutofit/>
          </a:bodyPr>
          <a:lstStyle>
            <a:lvl1pPr marL="0" indent="0">
              <a:lnSpc>
                <a:spcPct val="100000"/>
              </a:lnSpc>
              <a:buNone/>
              <a:defRPr sz="2200" b="0" cap="none"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6" name="Content Placeholder 5"/>
          <p:cNvSpPr>
            <a:spLocks noGrp="1"/>
          </p:cNvSpPr>
          <p:nvPr>
            <p:ph sz="quarter" idx="4"/>
          </p:nvPr>
        </p:nvSpPr>
        <p:spPr>
          <a:xfrm>
            <a:off x="4563822" y="2971035"/>
            <a:ext cx="3125652" cy="2484985"/>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E28CBE08-3E45-4225-A15A-1C937D3622A9}" type="datetimeFigureOut">
              <a:rPr lang="tr-TR" smtClean="0"/>
              <a:pPr/>
              <a:t>9.03.2021</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5D6AF981-959A-42FD-A118-3F4CB7F8689C}" type="slidenum">
              <a:rPr lang="tr-TR" smtClean="0"/>
              <a:pPr/>
              <a:t>‹#›</a:t>
            </a:fld>
            <a:endParaRPr lang="tr-TR"/>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3887526813"/>
      </p:ext>
    </p:extLst>
  </p:cSld>
  <p:clrMapOvr>
    <a:masterClrMapping/>
  </p:clrMapOvr>
  <p:transition spd="slow">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E28CBE08-3E45-4225-A15A-1C937D3622A9}" type="datetimeFigureOut">
              <a:rPr lang="tr-TR" smtClean="0"/>
              <a:pPr/>
              <a:t>9.03.2021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5D6AF981-959A-42FD-A118-3F4CB7F8689C}" type="slidenum">
              <a:rPr lang="tr-TR" smtClean="0"/>
              <a:pPr/>
              <a:t>‹#›</a:t>
            </a:fld>
            <a:endParaRPr lang="tr-TR"/>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1618518146"/>
      </p:ext>
    </p:extLst>
  </p:cSld>
  <p:clrMapOvr>
    <a:masterClrMapping/>
  </p:clrMapOvr>
  <p:transition spd="slow">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8CBE08-3E45-4225-A15A-1C937D3622A9}" type="datetimeFigureOut">
              <a:rPr lang="tr-TR" smtClean="0"/>
              <a:pPr/>
              <a:t>9.03.2021</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5D6AF981-959A-42FD-A118-3F4CB7F8689C}" type="slidenum">
              <a:rPr lang="tr-TR" smtClean="0"/>
              <a:pPr/>
              <a:t>‹#›</a:t>
            </a:fld>
            <a:endParaRPr lang="tr-TR"/>
          </a:p>
        </p:txBody>
      </p:sp>
    </p:spTree>
    <p:extLst>
      <p:ext uri="{BB962C8B-B14F-4D97-AF65-F5344CB8AC3E}">
        <p14:creationId xmlns:p14="http://schemas.microsoft.com/office/powerpoint/2010/main" val="1533271394"/>
      </p:ext>
    </p:extLst>
  </p:cSld>
  <p:clrMapOvr>
    <a:masterClrMapping/>
  </p:clrMapOvr>
  <p:transition spd="slow">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124041" y="959313"/>
            <a:ext cx="2425950" cy="2242051"/>
          </a:xfrm>
        </p:spPr>
        <p:txBody>
          <a:bodyPr anchor="b">
            <a:normAutofit/>
          </a:bodyPr>
          <a:lstStyle>
            <a:lvl1pPr algn="l">
              <a:defRPr sz="2400"/>
            </a:lvl1pPr>
          </a:lstStyle>
          <a:p>
            <a:r>
              <a:rPr lang="tr-TR"/>
              <a:t>Asıl başlık stilini düzenlemek için tıklayın</a:t>
            </a:r>
            <a:endParaRPr lang="en-US" dirty="0"/>
          </a:p>
        </p:txBody>
      </p:sp>
      <p:sp>
        <p:nvSpPr>
          <p:cNvPr id="3" name="Content Placeholder 2"/>
          <p:cNvSpPr>
            <a:spLocks noGrp="1"/>
          </p:cNvSpPr>
          <p:nvPr>
            <p:ph idx="1"/>
          </p:nvPr>
        </p:nvSpPr>
        <p:spPr>
          <a:xfrm>
            <a:off x="3859877" y="960890"/>
            <a:ext cx="3828178" cy="4496910"/>
          </a:xfrm>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124041"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E28CBE08-3E45-4225-A15A-1C937D3622A9}" type="datetimeFigureOut">
              <a:rPr lang="tr-TR" smtClean="0"/>
              <a:pPr/>
              <a:t>9.03.2021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5D6AF981-959A-42FD-A118-3F4CB7F8689C}" type="slidenum">
              <a:rPr lang="tr-TR" smtClean="0"/>
              <a:pPr/>
              <a:t>‹#›</a:t>
            </a:fld>
            <a:endParaRPr lang="tr-TR"/>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4149983693"/>
      </p:ext>
    </p:extLst>
  </p:cSld>
  <p:clrMapOvr>
    <a:masterClrMapping/>
  </p:clrMapOvr>
  <p:transition spd="slow">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grpSp>
        <p:nvGrpSpPr>
          <p:cNvPr id="8" name="Group 7"/>
          <p:cNvGrpSpPr/>
          <p:nvPr/>
        </p:nvGrpSpPr>
        <p:grpSpPr>
          <a:xfrm>
            <a:off x="4996501" y="482171"/>
            <a:ext cx="3511387" cy="5149101"/>
            <a:chOff x="4996501" y="482171"/>
            <a:chExt cx="3511387" cy="5149101"/>
          </a:xfrm>
        </p:grpSpPr>
        <p:sp>
          <p:nvSpPr>
            <p:cNvPr id="14" name="Rectangle 13"/>
            <p:cNvSpPr/>
            <p:nvPr/>
          </p:nvSpPr>
          <p:spPr>
            <a:xfrm>
              <a:off x="4996501" y="482171"/>
              <a:ext cx="3511387"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5312152" y="812506"/>
              <a:ext cx="2883013" cy="4479361"/>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32077" y="1129512"/>
            <a:ext cx="3386166" cy="1918487"/>
          </a:xfrm>
        </p:spPr>
        <p:txBody>
          <a:bodyPr anchor="b">
            <a:normAutofit/>
          </a:bodyPr>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tr-TR"/>
              <a:t>Resim eklemek için simgeye tıklayın</a:t>
            </a:r>
            <a:endParaRPr lang="en-US" dirty="0"/>
          </a:p>
        </p:txBody>
      </p:sp>
      <p:sp>
        <p:nvSpPr>
          <p:cNvPr id="4" name="Text Placeholder 3"/>
          <p:cNvSpPr>
            <a:spLocks noGrp="1"/>
          </p:cNvSpPr>
          <p:nvPr>
            <p:ph type="body" sz="half" idx="2"/>
          </p:nvPr>
        </p:nvSpPr>
        <p:spPr>
          <a:xfrm>
            <a:off x="1131420" y="3057166"/>
            <a:ext cx="3390817" cy="2092568"/>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Date Placeholder 4"/>
          <p:cNvSpPr>
            <a:spLocks noGrp="1"/>
          </p:cNvSpPr>
          <p:nvPr>
            <p:ph type="dt" sz="half" idx="10"/>
          </p:nvPr>
        </p:nvSpPr>
        <p:spPr>
          <a:xfrm>
            <a:off x="1124592" y="5469857"/>
            <a:ext cx="3393977" cy="320123"/>
          </a:xfrm>
        </p:spPr>
        <p:txBody>
          <a:bodyPr/>
          <a:lstStyle>
            <a:lvl1pPr algn="l">
              <a:defRPr/>
            </a:lvl1pPr>
          </a:lstStyle>
          <a:p>
            <a:fld id="{E28CBE08-3E45-4225-A15A-1C937D3622A9}" type="datetimeFigureOut">
              <a:rPr lang="tr-TR" smtClean="0"/>
              <a:pPr/>
              <a:t>9.03.2021</a:t>
            </a:fld>
            <a:endParaRPr lang="tr-TR"/>
          </a:p>
        </p:txBody>
      </p:sp>
      <p:sp>
        <p:nvSpPr>
          <p:cNvPr id="6" name="Footer Placeholder 5"/>
          <p:cNvSpPr>
            <a:spLocks noGrp="1"/>
          </p:cNvSpPr>
          <p:nvPr>
            <p:ph type="ftr" sz="quarter" idx="11"/>
          </p:nvPr>
        </p:nvSpPr>
        <p:spPr>
          <a:xfrm>
            <a:off x="1125459" y="318641"/>
            <a:ext cx="2601032" cy="320931"/>
          </a:xfrm>
        </p:spPr>
        <p:txBody>
          <a:bodyPr/>
          <a:lstStyle/>
          <a:p>
            <a:endParaRPr lang="tr-TR"/>
          </a:p>
        </p:txBody>
      </p:sp>
      <p:sp>
        <p:nvSpPr>
          <p:cNvPr id="7" name="Slide Number Placeholder 6"/>
          <p:cNvSpPr>
            <a:spLocks noGrp="1"/>
          </p:cNvSpPr>
          <p:nvPr>
            <p:ph type="sldNum" sz="quarter" idx="12"/>
          </p:nvPr>
        </p:nvSpPr>
        <p:spPr>
          <a:xfrm>
            <a:off x="3726491" y="131730"/>
            <a:ext cx="795746" cy="503578"/>
          </a:xfrm>
        </p:spPr>
        <p:txBody>
          <a:bodyPr/>
          <a:lstStyle/>
          <a:p>
            <a:fld id="{5D6AF981-959A-42FD-A118-3F4CB7F8689C}" type="slidenum">
              <a:rPr lang="tr-TR" smtClean="0"/>
              <a:pPr/>
              <a:t>‹#›</a:t>
            </a:fld>
            <a:endParaRPr lang="tr-TR"/>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70363" b="36435"/>
          <a:stretch/>
        </p:blipFill>
        <p:spPr>
          <a:xfrm>
            <a:off x="1125460" y="643464"/>
            <a:ext cx="3392424" cy="155448"/>
          </a:xfrm>
          <a:prstGeom prst="rect">
            <a:avLst/>
          </a:prstGeom>
          <a:noFill/>
          <a:ln>
            <a:noFill/>
          </a:ln>
        </p:spPr>
      </p:pic>
    </p:spTree>
    <p:extLst>
      <p:ext uri="{BB962C8B-B14F-4D97-AF65-F5344CB8AC3E}">
        <p14:creationId xmlns:p14="http://schemas.microsoft.com/office/powerpoint/2010/main" val="3789558797"/>
      </p:ext>
    </p:extLst>
  </p:cSld>
  <p:clrMapOvr>
    <a:masterClrMapping/>
  </p:clrMapOvr>
  <p:transition spd="slow">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19854"/>
            <a:ext cx="9144000" cy="742950"/>
          </a:xfrm>
          <a:prstGeom prst="rect">
            <a:avLst/>
          </a:prstGeom>
        </p:spPr>
      </p:pic>
      <p:sp>
        <p:nvSpPr>
          <p:cNvPr id="12" name="Rectangle 11"/>
          <p:cNvSpPr/>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p:cNvCxnSpPr/>
          <p:nvPr/>
        </p:nvCxnSpPr>
        <p:spPr>
          <a:xfrm>
            <a:off x="0" y="6121005"/>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28684" y="956172"/>
            <a:ext cx="6571343" cy="1049235"/>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128684" y="2167385"/>
            <a:ext cx="6571343" cy="3288635"/>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4521309" y="330371"/>
            <a:ext cx="2368292" cy="304938"/>
          </a:xfrm>
          <a:prstGeom prst="rect">
            <a:avLst/>
          </a:prstGeom>
        </p:spPr>
        <p:txBody>
          <a:bodyPr vert="horz" lIns="91440" tIns="45720" rIns="91440" bIns="45720" rtlCol="0" anchor="ctr"/>
          <a:lstStyle>
            <a:lvl1pPr algn="r">
              <a:defRPr sz="1000">
                <a:solidFill>
                  <a:schemeClr val="tx1">
                    <a:tint val="75000"/>
                  </a:schemeClr>
                </a:solidFill>
              </a:defRPr>
            </a:lvl1pPr>
          </a:lstStyle>
          <a:p>
            <a:fld id="{E28CBE08-3E45-4225-A15A-1C937D3622A9}" type="datetimeFigureOut">
              <a:rPr lang="tr-TR" smtClean="0"/>
              <a:pPr/>
              <a:t>9.03.2021</a:t>
            </a:fld>
            <a:endParaRPr lang="tr-TR"/>
          </a:p>
        </p:txBody>
      </p:sp>
      <p:sp>
        <p:nvSpPr>
          <p:cNvPr id="5" name="Footer Placeholder 4"/>
          <p:cNvSpPr>
            <a:spLocks noGrp="1"/>
          </p:cNvSpPr>
          <p:nvPr>
            <p:ph type="ftr" sz="quarter" idx="3"/>
          </p:nvPr>
        </p:nvSpPr>
        <p:spPr>
          <a:xfrm>
            <a:off x="1128684" y="329308"/>
            <a:ext cx="3388498"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893728" y="131730"/>
            <a:ext cx="795746" cy="503578"/>
          </a:xfrm>
          <a:prstGeom prst="rect">
            <a:avLst/>
          </a:prstGeom>
        </p:spPr>
        <p:txBody>
          <a:bodyPr vert="horz" lIns="91440" tIns="45720" rIns="91440" bIns="45720" rtlCol="0" anchor="t"/>
          <a:lstStyle>
            <a:lvl1pPr algn="r">
              <a:defRPr sz="2800">
                <a:solidFill>
                  <a:schemeClr val="accent1"/>
                </a:solidFill>
              </a:defRPr>
            </a:lvl1pPr>
          </a:lstStyle>
          <a:p>
            <a:fld id="{5D6AF981-959A-42FD-A118-3F4CB7F8689C}" type="slidenum">
              <a:rPr lang="tr-TR" smtClean="0"/>
              <a:pPr/>
              <a:t>‹#›</a:t>
            </a:fld>
            <a:endParaRPr lang="tr-TR"/>
          </a:p>
        </p:txBody>
      </p:sp>
    </p:spTree>
    <p:extLst>
      <p:ext uri="{BB962C8B-B14F-4D97-AF65-F5344CB8AC3E}">
        <p14:creationId xmlns:p14="http://schemas.microsoft.com/office/powerpoint/2010/main" val="279454621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spd="slow">
    <p:dissolve/>
  </p:transition>
  <p:txStyles>
    <p:titleStyle>
      <a:lvl1pPr algn="l" defTabSz="6858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1276643" y="1634913"/>
            <a:ext cx="6590713" cy="1467594"/>
          </a:xfrm>
        </p:spPr>
        <p:txBody>
          <a:bodyPr>
            <a:normAutofit fontScale="90000"/>
          </a:bodyPr>
          <a:lstStyle/>
          <a:p>
            <a:pPr algn="ctr"/>
            <a:r>
              <a:rPr lang="tr-TR" dirty="0">
                <a:solidFill>
                  <a:srgbClr val="002060"/>
                </a:solidFill>
                <a:latin typeface="Adobe Heiti Std R" pitchFamily="34" charset="-128"/>
                <a:ea typeface="Adobe Heiti Std R" pitchFamily="34" charset="-128"/>
              </a:rPr>
              <a:t>CELAL BAYAR MESLEKİ VE TEKNİK                  ANADOLU  LİSESİ </a:t>
            </a:r>
          </a:p>
        </p:txBody>
      </p:sp>
      <p:sp>
        <p:nvSpPr>
          <p:cNvPr id="3" name="2 Alt Başlık"/>
          <p:cNvSpPr>
            <a:spLocks noGrp="1"/>
          </p:cNvSpPr>
          <p:nvPr>
            <p:ph type="subTitle" idx="1"/>
          </p:nvPr>
        </p:nvSpPr>
        <p:spPr>
          <a:xfrm>
            <a:off x="1181560" y="3393544"/>
            <a:ext cx="6440760" cy="1631032"/>
          </a:xfrm>
        </p:spPr>
        <p:txBody>
          <a:bodyPr>
            <a:noAutofit/>
          </a:bodyPr>
          <a:lstStyle/>
          <a:p>
            <a:pPr algn="ctr"/>
            <a:r>
              <a:rPr lang="tr-TR" sz="5400" dirty="0">
                <a:solidFill>
                  <a:schemeClr val="tx1"/>
                </a:solidFill>
                <a:latin typeface="Algerian" pitchFamily="82" charset="0"/>
              </a:rPr>
              <a:t>GRAFİK  VE FOTOĞRAF BÖLÜMÜ</a:t>
            </a:r>
          </a:p>
        </p:txBody>
      </p:sp>
      <p:pic>
        <p:nvPicPr>
          <p:cNvPr id="5" name="Resim 4">
            <a:extLst>
              <a:ext uri="{FF2B5EF4-FFF2-40B4-BE49-F238E27FC236}">
                <a16:creationId xmlns:a16="http://schemas.microsoft.com/office/drawing/2014/main" id="{D0AB8040-CA7E-4985-958D-9503D7DEE0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2320" y="1767903"/>
            <a:ext cx="622920" cy="600807"/>
          </a:xfrm>
          <a:prstGeom prst="rect">
            <a:avLst/>
          </a:prstGeom>
        </p:spPr>
      </p:pic>
      <p:pic>
        <p:nvPicPr>
          <p:cNvPr id="7" name="Resim 6">
            <a:extLst>
              <a:ext uri="{FF2B5EF4-FFF2-40B4-BE49-F238E27FC236}">
                <a16:creationId xmlns:a16="http://schemas.microsoft.com/office/drawing/2014/main" id="{851FC752-516D-425D-9DD0-B1917AC916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51" y="1767902"/>
            <a:ext cx="622920" cy="600807"/>
          </a:xfrm>
          <a:prstGeom prst="rect">
            <a:avLst/>
          </a:prstGeom>
        </p:spPr>
      </p:pic>
    </p:spTree>
  </p:cSld>
  <p:clrMapOvr>
    <a:masterClrMapping/>
  </p:clrMapOvr>
  <p:transition spd="slow">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533028" y="260648"/>
            <a:ext cx="7851648" cy="1828800"/>
          </a:xfrm>
        </p:spPr>
        <p:txBody>
          <a:bodyPr>
            <a:normAutofit/>
          </a:bodyPr>
          <a:lstStyle/>
          <a:p>
            <a:pPr algn="ctr"/>
            <a:r>
              <a:rPr lang="tr-TR" sz="3200" b="1" dirty="0"/>
              <a:t>İSTİHDAM ALANLARI</a:t>
            </a:r>
            <a:br>
              <a:rPr lang="tr-TR" dirty="0"/>
            </a:br>
            <a:endParaRPr lang="tr-TR" dirty="0"/>
          </a:p>
        </p:txBody>
      </p:sp>
      <p:sp>
        <p:nvSpPr>
          <p:cNvPr id="3" name="2 Alt Başlık"/>
          <p:cNvSpPr>
            <a:spLocks noGrp="1"/>
          </p:cNvSpPr>
          <p:nvPr>
            <p:ph type="subTitle" idx="1"/>
          </p:nvPr>
        </p:nvSpPr>
        <p:spPr>
          <a:xfrm>
            <a:off x="529980" y="1340768"/>
            <a:ext cx="7854696" cy="5040560"/>
          </a:xfrm>
        </p:spPr>
        <p:txBody>
          <a:bodyPr>
            <a:noAutofit/>
          </a:bodyPr>
          <a:lstStyle/>
          <a:p>
            <a:pPr algn="l"/>
            <a:r>
              <a:rPr lang="tr-TR" sz="1800" b="1" dirty="0"/>
              <a:t>Grafikerlik </a:t>
            </a:r>
            <a:r>
              <a:rPr lang="tr-TR" sz="1800" dirty="0"/>
              <a:t>dalından mezun olan öğrenciler; </a:t>
            </a:r>
          </a:p>
          <a:p>
            <a:pPr algn="l"/>
            <a:r>
              <a:rPr lang="tr-TR" sz="1800" dirty="0"/>
              <a:t>Kazandıkları yeterlikler doğrultusunda orta ve büyük ölçekli matbaa ve yayın kuruluşlarında, grafik tasarım stüdyolarında, reklâm ajanslarında, medya sektöründe, bünyesinde tanıtım birimi bulunan kurum ve kuruluşlarda çalışabilir. Tecrübeli olanların iş bulma olanağı daha fazladır. Grafikerler bilişim teknolojisinde e-öğrenme çalışmalarında yer alan animasyon ve grafiklerin hazırlanmasında da görev aldıklarından istihdam alanları artmaktadır.</a:t>
            </a:r>
            <a:br>
              <a:rPr lang="tr-TR" sz="1800" dirty="0"/>
            </a:br>
            <a:r>
              <a:rPr lang="tr-TR" sz="1800" b="1" dirty="0"/>
              <a:t>1. Grafik tasarım stüdyoları</a:t>
            </a:r>
            <a:br>
              <a:rPr lang="tr-TR" sz="1800" b="1" dirty="0"/>
            </a:br>
            <a:r>
              <a:rPr lang="tr-TR" sz="1800" b="1" dirty="0"/>
              <a:t>2. Reklam ajansları</a:t>
            </a:r>
            <a:br>
              <a:rPr lang="tr-TR" sz="1800" b="1" dirty="0"/>
            </a:br>
            <a:r>
              <a:rPr lang="tr-TR" sz="1800" b="1" dirty="0"/>
              <a:t>3. Televizyon, gazete vb. basın kuruluşları</a:t>
            </a:r>
            <a:br>
              <a:rPr lang="tr-TR" sz="1800" b="1" dirty="0"/>
            </a:br>
            <a:r>
              <a:rPr lang="tr-TR" sz="1800" b="1" dirty="0"/>
              <a:t>4. Fotoğraf stüdyoları</a:t>
            </a:r>
            <a:br>
              <a:rPr lang="tr-TR" sz="1800" b="1" dirty="0"/>
            </a:br>
            <a:r>
              <a:rPr lang="tr-TR" sz="1800" b="1" dirty="0"/>
              <a:t>5. Fotoğraf laboratuarları</a:t>
            </a:r>
          </a:p>
          <a:p>
            <a:pPr algn="l"/>
            <a:endParaRPr lang="tr-TR" sz="1800" dirty="0"/>
          </a:p>
        </p:txBody>
      </p:sp>
    </p:spTree>
  </p:cSld>
  <p:clrMapOvr>
    <a:masterClrMapping/>
  </p:clrMapOvr>
  <p:transition spd="slow">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533400" y="548680"/>
            <a:ext cx="7851648" cy="1828800"/>
          </a:xfrm>
        </p:spPr>
        <p:txBody>
          <a:bodyPr>
            <a:normAutofit/>
          </a:bodyPr>
          <a:lstStyle/>
          <a:p>
            <a:pPr algn="ctr"/>
            <a:r>
              <a:rPr lang="tr-TR" dirty="0"/>
              <a:t>Staj Durumu:</a:t>
            </a:r>
            <a:br>
              <a:rPr lang="tr-TR" dirty="0"/>
            </a:br>
            <a:endParaRPr lang="tr-TR" dirty="0"/>
          </a:p>
        </p:txBody>
      </p:sp>
      <p:sp>
        <p:nvSpPr>
          <p:cNvPr id="3" name="2 Alt Başlık"/>
          <p:cNvSpPr>
            <a:spLocks noGrp="1"/>
          </p:cNvSpPr>
          <p:nvPr>
            <p:ph type="subTitle" idx="1"/>
          </p:nvPr>
        </p:nvSpPr>
        <p:spPr>
          <a:xfrm>
            <a:off x="533400" y="1772816"/>
            <a:ext cx="7854696" cy="3528392"/>
          </a:xfrm>
        </p:spPr>
        <p:txBody>
          <a:bodyPr>
            <a:noAutofit/>
          </a:bodyPr>
          <a:lstStyle/>
          <a:p>
            <a:pPr marL="285750" indent="-285750" algn="l">
              <a:buFont typeface="Arial" panose="020B0604020202020204" pitchFamily="34" charset="0"/>
              <a:buChar char="•"/>
            </a:pPr>
            <a:r>
              <a:rPr lang="tr-TR" sz="1800" dirty="0"/>
              <a:t>Orta ve büyük ölçekli matbaa ve yayın kuruluşlarında, </a:t>
            </a:r>
          </a:p>
          <a:p>
            <a:pPr marL="285750" indent="-285750" algn="l">
              <a:buFont typeface="Arial" panose="020B0604020202020204" pitchFamily="34" charset="0"/>
              <a:buChar char="•"/>
            </a:pPr>
            <a:r>
              <a:rPr lang="tr-TR" sz="1800" dirty="0"/>
              <a:t>Grafik tasarım stüdyolarında,</a:t>
            </a:r>
          </a:p>
          <a:p>
            <a:pPr marL="285750" indent="-285750" algn="l">
              <a:buFont typeface="Arial" panose="020B0604020202020204" pitchFamily="34" charset="0"/>
              <a:buChar char="•"/>
            </a:pPr>
            <a:r>
              <a:rPr lang="tr-TR" sz="1800" dirty="0"/>
              <a:t>Reklam ajanslarında,</a:t>
            </a:r>
          </a:p>
          <a:p>
            <a:pPr marL="285750" indent="-285750" algn="l">
              <a:buFont typeface="Arial" panose="020B0604020202020204" pitchFamily="34" charset="0"/>
              <a:buChar char="•"/>
            </a:pPr>
            <a:r>
              <a:rPr lang="tr-TR" sz="1800" dirty="0"/>
              <a:t>Televizyon, gazete vb. basın kuruluşları,</a:t>
            </a:r>
          </a:p>
          <a:p>
            <a:pPr marL="285750" indent="-285750" algn="l">
              <a:buFont typeface="Arial" panose="020B0604020202020204" pitchFamily="34" charset="0"/>
              <a:buChar char="•"/>
            </a:pPr>
            <a:r>
              <a:rPr lang="tr-TR" sz="1800" dirty="0"/>
              <a:t>Fotoğraf stüdyoları,</a:t>
            </a:r>
          </a:p>
          <a:p>
            <a:pPr marL="285750" indent="-285750" algn="l">
              <a:buFont typeface="Arial" panose="020B0604020202020204" pitchFamily="34" charset="0"/>
              <a:buChar char="•"/>
            </a:pPr>
            <a:r>
              <a:rPr lang="tr-TR" sz="1800" dirty="0"/>
              <a:t>Fotoğraf laboratuarları,</a:t>
            </a:r>
          </a:p>
          <a:p>
            <a:pPr marL="285750" indent="-285750" algn="l">
              <a:buFont typeface="Arial" panose="020B0604020202020204" pitchFamily="34" charset="0"/>
              <a:buChar char="•"/>
            </a:pPr>
            <a:r>
              <a:rPr lang="tr-TR" sz="1800" dirty="0"/>
              <a:t>Bünyesinde tanıtım birimi bulunan tüm kurum ve kuruluşlarda vb.</a:t>
            </a:r>
          </a:p>
          <a:p>
            <a:pPr marL="285750" indent="-285750" algn="l">
              <a:buFont typeface="Arial" panose="020B0604020202020204" pitchFamily="34" charset="0"/>
              <a:buChar char="•"/>
            </a:pPr>
            <a:r>
              <a:rPr lang="tr-TR" sz="1800" dirty="0"/>
              <a:t>yerlerde çalışabilirler.</a:t>
            </a:r>
          </a:p>
          <a:p>
            <a:pPr algn="l"/>
            <a:endParaRPr lang="tr-TR" sz="1800" dirty="0"/>
          </a:p>
        </p:txBody>
      </p:sp>
    </p:spTree>
  </p:cSld>
  <p:clrMapOvr>
    <a:masterClrMapping/>
  </p:clrMapOvr>
  <p:transition spd="slow">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KULLANICI\Desktop\BÖLÜM TANITIM 2016\P_20160315_110613_BF_1.jpg"/>
          <p:cNvPicPr>
            <a:picLocks noGrp="1" noChangeAspect="1" noChangeArrowheads="1"/>
          </p:cNvPicPr>
          <p:nvPr>
            <p:ph idx="1"/>
          </p:nvPr>
        </p:nvPicPr>
        <p:blipFill>
          <a:blip r:embed="rId2" cstate="print"/>
          <a:srcRect l="46444" t="9104" r="27429" b="41130"/>
          <a:stretch>
            <a:fillRect/>
          </a:stretch>
        </p:blipFill>
        <p:spPr bwMode="auto">
          <a:xfrm>
            <a:off x="650562" y="1765261"/>
            <a:ext cx="2290937" cy="3272767"/>
          </a:xfrm>
          <a:prstGeom prst="rect">
            <a:avLst/>
          </a:prstGeom>
          <a:noFill/>
        </p:spPr>
      </p:pic>
      <p:pic>
        <p:nvPicPr>
          <p:cNvPr id="3076" name="Picture 4" descr="C:\Users\KULLANICI\Desktop\BÖLÜM TANITIM 2016\IMG_1267.JPG"/>
          <p:cNvPicPr>
            <a:picLocks noChangeAspect="1" noChangeArrowheads="1"/>
          </p:cNvPicPr>
          <p:nvPr/>
        </p:nvPicPr>
        <p:blipFill>
          <a:blip r:embed="rId3" cstate="print"/>
          <a:srcRect l="5882" t="6625" r="21215" b="9372"/>
          <a:stretch>
            <a:fillRect/>
          </a:stretch>
        </p:blipFill>
        <p:spPr bwMode="auto">
          <a:xfrm rot="5400000">
            <a:off x="3798216" y="1222772"/>
            <a:ext cx="1955669" cy="1471583"/>
          </a:xfrm>
          <a:prstGeom prst="rect">
            <a:avLst/>
          </a:prstGeom>
          <a:noFill/>
        </p:spPr>
      </p:pic>
      <p:sp>
        <p:nvSpPr>
          <p:cNvPr id="6" name="5 Metin kutusu"/>
          <p:cNvSpPr txBox="1"/>
          <p:nvPr/>
        </p:nvSpPr>
        <p:spPr>
          <a:xfrm>
            <a:off x="427878" y="5210494"/>
            <a:ext cx="2736304" cy="461665"/>
          </a:xfrm>
          <a:prstGeom prst="rect">
            <a:avLst/>
          </a:prstGeom>
          <a:noFill/>
        </p:spPr>
        <p:txBody>
          <a:bodyPr wrap="square" rtlCol="0">
            <a:spAutoFit/>
          </a:bodyPr>
          <a:lstStyle/>
          <a:p>
            <a:pPr algn="ctr"/>
            <a:r>
              <a:rPr lang="tr-TR" sz="1200" u="sng" dirty="0"/>
              <a:t>Koordinatör </a:t>
            </a:r>
            <a:r>
              <a:rPr lang="tr-TR" sz="1200" u="sng" dirty="0" err="1"/>
              <a:t>Mdr</a:t>
            </a:r>
            <a:r>
              <a:rPr lang="tr-TR" sz="1200" u="sng" dirty="0"/>
              <a:t>. </a:t>
            </a:r>
            <a:r>
              <a:rPr lang="tr-TR" sz="1200" u="sng" dirty="0" err="1"/>
              <a:t>Yard</a:t>
            </a:r>
            <a:r>
              <a:rPr lang="tr-TR" sz="1200" u="sng" dirty="0"/>
              <a:t>.</a:t>
            </a:r>
          </a:p>
          <a:p>
            <a:pPr algn="ctr"/>
            <a:r>
              <a:rPr lang="tr-TR" sz="1200" b="1" dirty="0"/>
              <a:t>Tuba AVCI</a:t>
            </a:r>
          </a:p>
        </p:txBody>
      </p:sp>
      <p:sp>
        <p:nvSpPr>
          <p:cNvPr id="7" name="6 Metin kutusu"/>
          <p:cNvSpPr txBox="1"/>
          <p:nvPr/>
        </p:nvSpPr>
        <p:spPr>
          <a:xfrm>
            <a:off x="3851920" y="2924944"/>
            <a:ext cx="1898278" cy="470517"/>
          </a:xfrm>
          <a:prstGeom prst="rect">
            <a:avLst/>
          </a:prstGeom>
          <a:noFill/>
        </p:spPr>
        <p:txBody>
          <a:bodyPr wrap="square" rtlCol="0">
            <a:spAutoFit/>
          </a:bodyPr>
          <a:lstStyle/>
          <a:p>
            <a:pPr algn="ctr"/>
            <a:r>
              <a:rPr lang="tr-TR" sz="1200" u="sng" dirty="0"/>
              <a:t>Alan Şefi</a:t>
            </a:r>
          </a:p>
          <a:p>
            <a:pPr algn="ctr"/>
            <a:r>
              <a:rPr lang="tr-TR" sz="1200" b="1" dirty="0"/>
              <a:t>Ebru ÇIKLAATLI</a:t>
            </a:r>
          </a:p>
        </p:txBody>
      </p:sp>
      <p:sp>
        <p:nvSpPr>
          <p:cNvPr id="8" name="2 Alt Başlık"/>
          <p:cNvSpPr txBox="1">
            <a:spLocks/>
          </p:cNvSpPr>
          <p:nvPr/>
        </p:nvSpPr>
        <p:spPr>
          <a:xfrm>
            <a:off x="-180528" y="188640"/>
            <a:ext cx="9144000" cy="792088"/>
          </a:xfrm>
          <a:prstGeom prst="rect">
            <a:avLst/>
          </a:prstGeom>
        </p:spPr>
        <p:txBody>
          <a:bodyPr vert="horz">
            <a:noAutofit/>
          </a:bodyPr>
          <a:lstStyle/>
          <a:p>
            <a:pPr marL="274320" marR="0" lvl="0" indent="-274320" algn="ctr"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tr-TR" sz="2000" b="1" dirty="0">
                <a:solidFill>
                  <a:srgbClr val="002060"/>
                </a:solidFill>
                <a:effectLst>
                  <a:outerShdw blurRad="38100" dist="25400" dir="5400000" algn="tl" rotWithShape="0">
                    <a:srgbClr val="000000">
                      <a:alpha val="43000"/>
                    </a:srgbClr>
                  </a:outerShdw>
                </a:effectLst>
                <a:latin typeface="Adobe Heiti Std R" pitchFamily="34" charset="-128"/>
                <a:ea typeface="Adobe Heiti Std R" pitchFamily="34" charset="-128"/>
                <a:cs typeface="+mj-cs"/>
              </a:rPr>
              <a:t>GRAFİK  VE FOTOĞRAF BÖLÜMÜ ÖĞRETMENLERİ</a:t>
            </a:r>
          </a:p>
        </p:txBody>
      </p:sp>
      <p:pic>
        <p:nvPicPr>
          <p:cNvPr id="11" name="Resim 10">
            <a:extLst>
              <a:ext uri="{FF2B5EF4-FFF2-40B4-BE49-F238E27FC236}">
                <a16:creationId xmlns:a16="http://schemas.microsoft.com/office/drawing/2014/main" id="{9017B58C-C315-4DFD-A3A9-7B0029E65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4208" y="980728"/>
            <a:ext cx="1443898" cy="1910118"/>
          </a:xfrm>
          <a:prstGeom prst="rect">
            <a:avLst/>
          </a:prstGeom>
        </p:spPr>
      </p:pic>
      <p:sp>
        <p:nvSpPr>
          <p:cNvPr id="17" name="6 Metin kutusu">
            <a:extLst>
              <a:ext uri="{FF2B5EF4-FFF2-40B4-BE49-F238E27FC236}">
                <a16:creationId xmlns:a16="http://schemas.microsoft.com/office/drawing/2014/main" id="{C3EBE641-023A-433F-B988-1107AE3B49FF}"/>
              </a:ext>
            </a:extLst>
          </p:cNvPr>
          <p:cNvSpPr txBox="1"/>
          <p:nvPr/>
        </p:nvSpPr>
        <p:spPr>
          <a:xfrm>
            <a:off x="6410647" y="2933796"/>
            <a:ext cx="1597017" cy="461665"/>
          </a:xfrm>
          <a:prstGeom prst="rect">
            <a:avLst/>
          </a:prstGeom>
          <a:noFill/>
        </p:spPr>
        <p:txBody>
          <a:bodyPr wrap="square" rtlCol="0">
            <a:spAutoFit/>
          </a:bodyPr>
          <a:lstStyle/>
          <a:p>
            <a:pPr algn="ctr"/>
            <a:r>
              <a:rPr lang="tr-TR" sz="1200" u="sng" dirty="0"/>
              <a:t>Alan Öğretmeni</a:t>
            </a:r>
          </a:p>
          <a:p>
            <a:pPr algn="ctr"/>
            <a:r>
              <a:rPr lang="tr-TR" sz="1200" b="1" dirty="0"/>
              <a:t>Ferhat KÖK</a:t>
            </a:r>
          </a:p>
        </p:txBody>
      </p:sp>
      <p:pic>
        <p:nvPicPr>
          <p:cNvPr id="3" name="Resim 2">
            <a:extLst>
              <a:ext uri="{FF2B5EF4-FFF2-40B4-BE49-F238E27FC236}">
                <a16:creationId xmlns:a16="http://schemas.microsoft.com/office/drawing/2014/main" id="{80BFC67A-B988-4F8C-8924-49A9F730CF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5298" y="3637219"/>
            <a:ext cx="1457916" cy="1943888"/>
          </a:xfrm>
          <a:prstGeom prst="rect">
            <a:avLst/>
          </a:prstGeom>
        </p:spPr>
      </p:pic>
      <p:sp>
        <p:nvSpPr>
          <p:cNvPr id="4" name="Metin kutusu 3">
            <a:extLst>
              <a:ext uri="{FF2B5EF4-FFF2-40B4-BE49-F238E27FC236}">
                <a16:creationId xmlns:a16="http://schemas.microsoft.com/office/drawing/2014/main" id="{45440D57-D0C4-4364-9E74-3A4B94962BBC}"/>
              </a:ext>
            </a:extLst>
          </p:cNvPr>
          <p:cNvSpPr txBox="1"/>
          <p:nvPr/>
        </p:nvSpPr>
        <p:spPr>
          <a:xfrm>
            <a:off x="4053927" y="5672159"/>
            <a:ext cx="1457915" cy="461665"/>
          </a:xfrm>
          <a:prstGeom prst="rect">
            <a:avLst/>
          </a:prstGeom>
          <a:noFill/>
        </p:spPr>
        <p:txBody>
          <a:bodyPr wrap="square" rtlCol="0">
            <a:spAutoFit/>
          </a:bodyPr>
          <a:lstStyle/>
          <a:p>
            <a:r>
              <a:rPr lang="tr-TR" sz="1200" u="sng" dirty="0"/>
              <a:t>Alan Öğretmeni</a:t>
            </a:r>
          </a:p>
          <a:p>
            <a:pPr algn="ctr"/>
            <a:r>
              <a:rPr lang="tr-TR" sz="1200" b="1" dirty="0"/>
              <a:t>Betül ŞİMŞEK</a:t>
            </a:r>
          </a:p>
        </p:txBody>
      </p:sp>
      <p:pic>
        <p:nvPicPr>
          <p:cNvPr id="9" name="Resim 8">
            <a:extLst>
              <a:ext uri="{FF2B5EF4-FFF2-40B4-BE49-F238E27FC236}">
                <a16:creationId xmlns:a16="http://schemas.microsoft.com/office/drawing/2014/main" id="{44661771-250F-41C7-A443-604802209B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34261" y="3637219"/>
            <a:ext cx="1457916" cy="1952021"/>
          </a:xfrm>
          <a:prstGeom prst="rect">
            <a:avLst/>
          </a:prstGeom>
        </p:spPr>
      </p:pic>
      <p:sp>
        <p:nvSpPr>
          <p:cNvPr id="10" name="Metin kutusu 9">
            <a:extLst>
              <a:ext uri="{FF2B5EF4-FFF2-40B4-BE49-F238E27FC236}">
                <a16:creationId xmlns:a16="http://schemas.microsoft.com/office/drawing/2014/main" id="{5E4906D0-1ABA-4592-BD30-AB5B5EFB2A72}"/>
              </a:ext>
            </a:extLst>
          </p:cNvPr>
          <p:cNvSpPr txBox="1"/>
          <p:nvPr/>
        </p:nvSpPr>
        <p:spPr>
          <a:xfrm>
            <a:off x="6444208" y="5672159"/>
            <a:ext cx="1443898" cy="461665"/>
          </a:xfrm>
          <a:prstGeom prst="rect">
            <a:avLst/>
          </a:prstGeom>
          <a:noFill/>
        </p:spPr>
        <p:txBody>
          <a:bodyPr wrap="square" rtlCol="0">
            <a:spAutoFit/>
          </a:bodyPr>
          <a:lstStyle/>
          <a:p>
            <a:r>
              <a:rPr lang="tr-TR" sz="1200" u="sng" dirty="0"/>
              <a:t>Alan Öğretmeni</a:t>
            </a:r>
          </a:p>
          <a:p>
            <a:pPr algn="ctr"/>
            <a:r>
              <a:rPr lang="tr-TR" sz="1200" b="1" dirty="0"/>
              <a:t>Ayça COŞKUN</a:t>
            </a:r>
          </a:p>
        </p:txBody>
      </p:sp>
    </p:spTree>
  </p:cSld>
  <p:clrMapOvr>
    <a:masterClrMapping/>
  </p:clrMapOvr>
  <p:transition spd="slow">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096DB93-2AF3-41C4-ADD4-A5E138C09E34}"/>
              </a:ext>
            </a:extLst>
          </p:cNvPr>
          <p:cNvSpPr>
            <a:spLocks noGrp="1"/>
          </p:cNvSpPr>
          <p:nvPr>
            <p:ph type="title"/>
          </p:nvPr>
        </p:nvSpPr>
        <p:spPr>
          <a:xfrm>
            <a:off x="1286328" y="1371653"/>
            <a:ext cx="6571343" cy="1049235"/>
          </a:xfrm>
        </p:spPr>
        <p:txBody>
          <a:bodyPr/>
          <a:lstStyle/>
          <a:p>
            <a:pPr algn="ctr"/>
            <a:r>
              <a:rPr lang="tr-TR" dirty="0"/>
              <a:t>Grafik ve Fotoğraf Alanı</a:t>
            </a:r>
          </a:p>
        </p:txBody>
      </p:sp>
      <p:sp>
        <p:nvSpPr>
          <p:cNvPr id="3" name="İçerik Yer Tutucusu 2">
            <a:extLst>
              <a:ext uri="{FF2B5EF4-FFF2-40B4-BE49-F238E27FC236}">
                <a16:creationId xmlns:a16="http://schemas.microsoft.com/office/drawing/2014/main" id="{9B87FF4D-0BB4-4E14-BB55-4C5828F82B6F}"/>
              </a:ext>
            </a:extLst>
          </p:cNvPr>
          <p:cNvSpPr>
            <a:spLocks noGrp="1"/>
          </p:cNvSpPr>
          <p:nvPr>
            <p:ph idx="1"/>
          </p:nvPr>
        </p:nvSpPr>
        <p:spPr>
          <a:xfrm>
            <a:off x="1286328" y="2060848"/>
            <a:ext cx="6571343" cy="3288635"/>
          </a:xfrm>
        </p:spPr>
        <p:txBody>
          <a:bodyPr/>
          <a:lstStyle/>
          <a:p>
            <a:pPr algn="ctr"/>
            <a:r>
              <a:rPr lang="tr-TR" dirty="0"/>
              <a:t>Okul içi ve okul dışı etkinlik fotoğrafları.</a:t>
            </a:r>
          </a:p>
        </p:txBody>
      </p:sp>
      <p:pic>
        <p:nvPicPr>
          <p:cNvPr id="5" name="Resim 4">
            <a:extLst>
              <a:ext uri="{FF2B5EF4-FFF2-40B4-BE49-F238E27FC236}">
                <a16:creationId xmlns:a16="http://schemas.microsoft.com/office/drawing/2014/main" id="{C80624AB-E9D7-45A8-AFF1-5B9C87010A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05188" y="3304423"/>
            <a:ext cx="3140968" cy="2093979"/>
          </a:xfrm>
          <a:prstGeom prst="rect">
            <a:avLst/>
          </a:prstGeom>
        </p:spPr>
      </p:pic>
      <p:pic>
        <p:nvPicPr>
          <p:cNvPr id="7" name="Resim 6">
            <a:extLst>
              <a:ext uri="{FF2B5EF4-FFF2-40B4-BE49-F238E27FC236}">
                <a16:creationId xmlns:a16="http://schemas.microsoft.com/office/drawing/2014/main" id="{87548B22-6A80-439C-9F70-5444472FAA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3611" y="2780928"/>
            <a:ext cx="4716016" cy="3144011"/>
          </a:xfrm>
          <a:prstGeom prst="rect">
            <a:avLst/>
          </a:prstGeom>
        </p:spPr>
      </p:pic>
    </p:spTree>
    <p:extLst>
      <p:ext uri="{BB962C8B-B14F-4D97-AF65-F5344CB8AC3E}">
        <p14:creationId xmlns:p14="http://schemas.microsoft.com/office/powerpoint/2010/main" val="1364502517"/>
      </p:ext>
    </p:extLst>
  </p:cSld>
  <p:clrMapOvr>
    <a:masterClrMapping/>
  </p:clrMapOvr>
  <p:transition spd="slow">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ULLANICI\Desktop\BÖLÜM TANITIM 2016\DSC_0228.JPG"/>
          <p:cNvPicPr>
            <a:picLocks noChangeAspect="1" noChangeArrowheads="1"/>
          </p:cNvPicPr>
          <p:nvPr/>
        </p:nvPicPr>
        <p:blipFill>
          <a:blip r:embed="rId2" cstate="print"/>
          <a:stretch>
            <a:fillRect/>
          </a:stretch>
        </p:blipFill>
        <p:spPr bwMode="auto">
          <a:xfrm>
            <a:off x="0" y="0"/>
            <a:ext cx="9324528" cy="6993396"/>
          </a:xfrm>
          <a:prstGeom prst="rect">
            <a:avLst/>
          </a:prstGeom>
          <a:noFill/>
        </p:spPr>
      </p:pic>
    </p:spTree>
  </p:cSld>
  <p:clrMapOvr>
    <a:masterClrMapping/>
  </p:clrMapOvr>
  <p:transition spd="slow">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ULLANICI\Desktop\BÖLÜM TANITIM 2016\Screenshot_2016-03-22-08-14-58_1.jpg"/>
          <p:cNvPicPr>
            <a:picLocks noChangeAspect="1" noChangeArrowheads="1"/>
          </p:cNvPicPr>
          <p:nvPr/>
        </p:nvPicPr>
        <p:blipFill>
          <a:blip r:embed="rId2" cstate="print"/>
          <a:srcRect/>
          <a:stretch>
            <a:fillRect/>
          </a:stretch>
        </p:blipFill>
        <p:spPr bwMode="auto">
          <a:xfrm>
            <a:off x="2123728" y="0"/>
            <a:ext cx="5275896" cy="6858000"/>
          </a:xfrm>
          <a:prstGeom prst="rect">
            <a:avLst/>
          </a:prstGeom>
          <a:noFill/>
        </p:spPr>
      </p:pic>
    </p:spTree>
  </p:cSld>
  <p:clrMapOvr>
    <a:masterClrMapping/>
  </p:clrMapOvr>
  <p:transition spd="slow">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A3ABC281-A66D-4CB8-AEF2-0C3FD5E5B5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165304"/>
          </a:xfrm>
          <a:prstGeom prst="rect">
            <a:avLst/>
          </a:prstGeom>
        </p:spPr>
      </p:pic>
    </p:spTree>
  </p:cSld>
  <p:clrMapOvr>
    <a:masterClrMapping/>
  </p:clrMapOvr>
  <p:transition spd="slow">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ULLANICI\Desktop\BÖLÜM TANITIM 2016\IMG-20160301-WA0001.jpg"/>
          <p:cNvPicPr>
            <a:picLocks noChangeAspect="1" noChangeArrowheads="1"/>
          </p:cNvPicPr>
          <p:nvPr/>
        </p:nvPicPr>
        <p:blipFill>
          <a:blip r:embed="rId2" cstate="print"/>
          <a:srcRect/>
          <a:stretch>
            <a:fillRect/>
          </a:stretch>
        </p:blipFill>
        <p:spPr bwMode="auto">
          <a:xfrm>
            <a:off x="-1" y="1728387"/>
            <a:ext cx="9144001" cy="2996757"/>
          </a:xfrm>
          <a:prstGeom prst="rect">
            <a:avLst/>
          </a:prstGeom>
          <a:noFill/>
        </p:spPr>
      </p:pic>
    </p:spTree>
  </p:cSld>
  <p:clrMapOvr>
    <a:masterClrMapping/>
  </p:clrMapOvr>
  <p:transition spd="slow">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descr="C:\Users\KULLANICI\Desktop\BÖLÜM TANITIM 2016\Screenshot_2016-03-22-08-14-00_1.jpg"/>
          <p:cNvPicPr>
            <a:picLocks noGrp="1" noChangeAspect="1" noChangeArrowheads="1"/>
          </p:cNvPicPr>
          <p:nvPr>
            <p:ph idx="1"/>
          </p:nvPr>
        </p:nvPicPr>
        <p:blipFill>
          <a:blip r:embed="rId2" cstate="print"/>
          <a:srcRect/>
          <a:stretch>
            <a:fillRect/>
          </a:stretch>
        </p:blipFill>
        <p:spPr bwMode="auto">
          <a:xfrm>
            <a:off x="2123728" y="801608"/>
            <a:ext cx="4680520" cy="4715624"/>
          </a:xfrm>
          <a:prstGeom prst="rect">
            <a:avLst/>
          </a:prstGeom>
          <a:noFill/>
        </p:spPr>
      </p:pic>
      <p:pic>
        <p:nvPicPr>
          <p:cNvPr id="3" name="Resim 2">
            <a:extLst>
              <a:ext uri="{FF2B5EF4-FFF2-40B4-BE49-F238E27FC236}">
                <a16:creationId xmlns:a16="http://schemas.microsoft.com/office/drawing/2014/main" id="{D5B43A98-306B-4117-BFA1-27AB29C684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cSld>
  <p:clrMapOvr>
    <a:masterClrMapping/>
  </p:clrMapOvr>
  <p:transition spd="slow">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C:\Users\KULLANICI\Desktop\BÖLÜM TANITIM 2016\IMG_0350.JPG"/>
          <p:cNvPicPr>
            <a:picLocks noGrp="1" noChangeAspect="1" noChangeArrowheads="1"/>
          </p:cNvPicPr>
          <p:nvPr>
            <p:ph idx="1"/>
          </p:nvPr>
        </p:nvPicPr>
        <p:blipFill>
          <a:blip r:embed="rId2" cstate="print"/>
          <a:srcRect/>
          <a:stretch>
            <a:fillRect/>
          </a:stretch>
        </p:blipFill>
        <p:spPr bwMode="auto">
          <a:xfrm rot="5400000">
            <a:off x="1413072" y="854672"/>
            <a:ext cx="6837378" cy="5128034"/>
          </a:xfrm>
          <a:prstGeom prst="rect">
            <a:avLst/>
          </a:prstGeom>
          <a:noFill/>
        </p:spPr>
      </p:pic>
      <p:sp>
        <p:nvSpPr>
          <p:cNvPr id="5" name="4 Dikdörtgen"/>
          <p:cNvSpPr/>
          <p:nvPr/>
        </p:nvSpPr>
        <p:spPr>
          <a:xfrm>
            <a:off x="251520" y="1484784"/>
            <a:ext cx="9145016" cy="1446550"/>
          </a:xfrm>
          <a:prstGeom prst="rect">
            <a:avLst/>
          </a:prstGeom>
        </p:spPr>
        <p:txBody>
          <a:bodyPr wrap="square">
            <a:spAutoFit/>
          </a:bodyPr>
          <a:lstStyle/>
          <a:p>
            <a:r>
              <a:rPr lang="tr-TR" b="1" dirty="0"/>
              <a:t>     </a:t>
            </a:r>
            <a:br>
              <a:rPr lang="tr-TR" sz="1600" dirty="0"/>
            </a:br>
            <a:br>
              <a:rPr lang="tr-TR" sz="1600" dirty="0"/>
            </a:br>
            <a:br>
              <a:rPr lang="tr-TR" b="1" dirty="0"/>
            </a:br>
            <a:br>
              <a:rPr lang="tr-TR" b="1" dirty="0"/>
            </a:br>
            <a:endParaRPr lang="tr-TR" dirty="0"/>
          </a:p>
        </p:txBody>
      </p:sp>
    </p:spTree>
  </p:cSld>
  <p:clrMapOvr>
    <a:masterClrMapping/>
  </p:clrMapOvr>
  <p:transition spd="slow">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p:txBody>
          <a:bodyPr/>
          <a:lstStyle/>
          <a:p>
            <a:pPr algn="ctr"/>
            <a:r>
              <a:rPr lang="tr-TR" dirty="0"/>
              <a:t>ALANIN TANIMI</a:t>
            </a:r>
            <a:br>
              <a:rPr lang="tr-TR" dirty="0"/>
            </a:br>
            <a:endParaRPr lang="tr-TR" dirty="0"/>
          </a:p>
        </p:txBody>
      </p:sp>
      <p:sp>
        <p:nvSpPr>
          <p:cNvPr id="3" name="2 Alt Başlık"/>
          <p:cNvSpPr>
            <a:spLocks noGrp="1"/>
          </p:cNvSpPr>
          <p:nvPr>
            <p:ph type="subTitle" idx="1"/>
          </p:nvPr>
        </p:nvSpPr>
        <p:spPr/>
        <p:txBody>
          <a:bodyPr>
            <a:normAutofit fontScale="92500"/>
          </a:bodyPr>
          <a:lstStyle/>
          <a:p>
            <a:pPr algn="ctr"/>
            <a:r>
              <a:rPr lang="tr-TR" dirty="0"/>
              <a:t>Grafik ve Fotoğraf alanı altında yer alan dalların yeterliklerini kazandırmaya yönelik eğitim ve öğretim verilen alandır.</a:t>
            </a:r>
          </a:p>
          <a:p>
            <a:pPr algn="l"/>
            <a:endParaRPr lang="tr-TR" dirty="0"/>
          </a:p>
        </p:txBody>
      </p:sp>
    </p:spTree>
  </p:cSld>
  <p:clrMapOvr>
    <a:masterClrMapping/>
  </p:clrMapOvr>
  <p:transition spd="slow">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C:\Users\KULLANICI\Desktop\BÖLÜM TANITIM 2016\P_20160225_115028.jpg"/>
          <p:cNvPicPr>
            <a:picLocks noGrp="1" noChangeAspect="1" noChangeArrowheads="1"/>
          </p:cNvPicPr>
          <p:nvPr>
            <p:ph idx="1"/>
          </p:nvPr>
        </p:nvPicPr>
        <p:blipFill>
          <a:blip r:embed="rId2" cstate="print"/>
          <a:stretch>
            <a:fillRect/>
          </a:stretch>
        </p:blipFill>
        <p:spPr bwMode="auto">
          <a:xfrm>
            <a:off x="-36512" y="1124744"/>
            <a:ext cx="9180512" cy="5112568"/>
          </a:xfrm>
          <a:prstGeom prst="rect">
            <a:avLst/>
          </a:prstGeom>
          <a:noFill/>
        </p:spPr>
      </p:pic>
      <p:sp>
        <p:nvSpPr>
          <p:cNvPr id="3" name="2 Dikdörtgen"/>
          <p:cNvSpPr/>
          <p:nvPr/>
        </p:nvSpPr>
        <p:spPr>
          <a:xfrm>
            <a:off x="827584" y="908720"/>
            <a:ext cx="7920880" cy="461665"/>
          </a:xfrm>
          <a:prstGeom prst="rect">
            <a:avLst/>
          </a:prstGeom>
        </p:spPr>
        <p:txBody>
          <a:bodyPr wrap="square">
            <a:spAutoFit/>
          </a:bodyPr>
          <a:lstStyle/>
          <a:p>
            <a:pPr algn="ctr"/>
            <a:r>
              <a:rPr lang="tr-TR" sz="2400" dirty="0">
                <a:solidFill>
                  <a:srgbClr val="FF0000"/>
                </a:solidFill>
              </a:rPr>
              <a:t>. </a:t>
            </a:r>
            <a:endParaRPr lang="tr-TR" sz="2400" dirty="0"/>
          </a:p>
        </p:txBody>
      </p:sp>
    </p:spTree>
  </p:cSld>
  <p:clrMapOvr>
    <a:masterClrMapping/>
  </p:clrMapOvr>
  <p:transition spd="slow">
    <p:dissolv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ULLANICI\Desktop\BÖLÜM TANITIM 2016\IMG_1277.JPG"/>
          <p:cNvPicPr>
            <a:picLocks noChangeAspect="1" noChangeArrowheads="1"/>
          </p:cNvPicPr>
          <p:nvPr/>
        </p:nvPicPr>
        <p:blipFill>
          <a:blip r:embed="rId2" cstate="print"/>
          <a:srcRect/>
          <a:stretch>
            <a:fillRect/>
          </a:stretch>
        </p:blipFill>
        <p:spPr bwMode="auto">
          <a:xfrm>
            <a:off x="938325" y="0"/>
            <a:ext cx="6730019" cy="6858000"/>
          </a:xfrm>
          <a:prstGeom prst="rect">
            <a:avLst/>
          </a:prstGeom>
          <a:noFill/>
        </p:spPr>
      </p:pic>
    </p:spTree>
  </p:cSld>
  <p:clrMapOvr>
    <a:masterClrMapping/>
  </p:clrMapOvr>
  <p:transition spd="slow">
    <p:dissolv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1289.JPG"/>
          <p:cNvPicPr>
            <a:picLocks noGrp="1" noChangeAspect="1"/>
          </p:cNvPicPr>
          <p:nvPr>
            <p:ph idx="1"/>
          </p:nvPr>
        </p:nvPicPr>
        <p:blipFill>
          <a:blip r:embed="rId2" cstate="print"/>
          <a:stretch>
            <a:fillRect/>
          </a:stretch>
        </p:blipFill>
        <p:spPr>
          <a:xfrm>
            <a:off x="0" y="0"/>
            <a:ext cx="9162256" cy="6871692"/>
          </a:xfrm>
        </p:spPr>
      </p:pic>
    </p:spTree>
  </p:cSld>
  <p:clrMapOvr>
    <a:masterClrMapping/>
  </p:clrMapOvr>
  <p:transition spd="slow">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C:\Users\KULLANICI\Desktop\BÖLÜM TANITIM 2016\DSC_0926.JPG"/>
          <p:cNvPicPr>
            <a:picLocks noChangeAspect="1" noChangeArrowheads="1"/>
          </p:cNvPicPr>
          <p:nvPr/>
        </p:nvPicPr>
        <p:blipFill>
          <a:blip r:embed="rId2" cstate="print"/>
          <a:srcRect/>
          <a:stretch>
            <a:fillRect/>
          </a:stretch>
        </p:blipFill>
        <p:spPr bwMode="auto">
          <a:xfrm>
            <a:off x="0" y="-27384"/>
            <a:ext cx="9144000" cy="6885384"/>
          </a:xfrm>
          <a:prstGeom prst="rect">
            <a:avLst/>
          </a:prstGeom>
          <a:noFill/>
        </p:spPr>
      </p:pic>
    </p:spTree>
  </p:cSld>
  <p:clrMapOvr>
    <a:masterClrMapping/>
  </p:clrMapOvr>
  <p:transition spd="slow">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KULLANICI\Desktop\BÖLÜM TANITIM 2016\Screenshot_2016-03-22-09-02-47.jpg"/>
          <p:cNvPicPr>
            <a:picLocks noGrp="1" noChangeAspect="1" noChangeArrowheads="1"/>
          </p:cNvPicPr>
          <p:nvPr>
            <p:ph idx="1"/>
          </p:nvPr>
        </p:nvPicPr>
        <p:blipFill>
          <a:blip r:embed="rId2" cstate="print"/>
          <a:srcRect/>
          <a:stretch>
            <a:fillRect/>
          </a:stretch>
        </p:blipFill>
        <p:spPr bwMode="auto">
          <a:xfrm>
            <a:off x="147205" y="692696"/>
            <a:ext cx="2802473" cy="3600400"/>
          </a:xfrm>
          <a:prstGeom prst="rect">
            <a:avLst/>
          </a:prstGeom>
          <a:noFill/>
        </p:spPr>
      </p:pic>
      <p:pic>
        <p:nvPicPr>
          <p:cNvPr id="5" name="Picture 3" descr="C:\Users\KULLANICI\Desktop\BÖLÜM TANITIM 2016\Screenshot_2016-03-22-09-03-04.jpg"/>
          <p:cNvPicPr>
            <a:picLocks noChangeAspect="1" noChangeArrowheads="1"/>
          </p:cNvPicPr>
          <p:nvPr/>
        </p:nvPicPr>
        <p:blipFill>
          <a:blip r:embed="rId3" cstate="print"/>
          <a:srcRect/>
          <a:stretch>
            <a:fillRect/>
          </a:stretch>
        </p:blipFill>
        <p:spPr bwMode="auto">
          <a:xfrm>
            <a:off x="3131840" y="3162438"/>
            <a:ext cx="2808312" cy="3695562"/>
          </a:xfrm>
          <a:prstGeom prst="rect">
            <a:avLst/>
          </a:prstGeom>
          <a:noFill/>
        </p:spPr>
      </p:pic>
      <p:pic>
        <p:nvPicPr>
          <p:cNvPr id="8194" name="Picture 2" descr="C:\Users\KULLANICI\Desktop\BÖLÜM TANITIM 2016\Screenshot_2016-03-22-09-02-20.jpg"/>
          <p:cNvPicPr>
            <a:picLocks noChangeAspect="1" noChangeArrowheads="1"/>
          </p:cNvPicPr>
          <p:nvPr/>
        </p:nvPicPr>
        <p:blipFill>
          <a:blip r:embed="rId4" cstate="print"/>
          <a:srcRect/>
          <a:stretch>
            <a:fillRect/>
          </a:stretch>
        </p:blipFill>
        <p:spPr bwMode="auto">
          <a:xfrm>
            <a:off x="6127234" y="908720"/>
            <a:ext cx="2909262" cy="3769919"/>
          </a:xfrm>
          <a:prstGeom prst="rect">
            <a:avLst/>
          </a:prstGeom>
          <a:noFill/>
        </p:spPr>
      </p:pic>
    </p:spTree>
  </p:cSld>
  <p:clrMapOvr>
    <a:masterClrMapping/>
  </p:clrMapOvr>
  <p:transition spd="slow">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KULLANICI\Desktop\BÖLÜM TANITIM 2016\IMG_1294.JPG"/>
          <p:cNvPicPr>
            <a:picLocks noChangeAspect="1" noChangeArrowheads="1"/>
          </p:cNvPicPr>
          <p:nvPr/>
        </p:nvPicPr>
        <p:blipFill>
          <a:blip r:embed="rId2" cstate="print"/>
          <a:srcRect/>
          <a:stretch>
            <a:fillRect/>
          </a:stretch>
        </p:blipFill>
        <p:spPr bwMode="auto">
          <a:xfrm>
            <a:off x="0" y="-36005"/>
            <a:ext cx="9144000" cy="6894005"/>
          </a:xfrm>
          <a:prstGeom prst="rect">
            <a:avLst/>
          </a:prstGeom>
          <a:noFill/>
        </p:spPr>
      </p:pic>
    </p:spTree>
  </p:cSld>
  <p:clrMapOvr>
    <a:masterClrMapping/>
  </p:clrMapOvr>
  <p:transition spd="slow">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KULLANICI\Desktop\BÖLÜM TANITIM 2016\IMG_0238.JPG"/>
          <p:cNvPicPr>
            <a:picLocks noGrp="1" noChangeAspect="1" noChangeArrowheads="1"/>
          </p:cNvPicPr>
          <p:nvPr>
            <p:ph idx="1"/>
          </p:nvPr>
        </p:nvPicPr>
        <p:blipFill>
          <a:blip r:embed="rId2" cstate="print"/>
          <a:srcRect/>
          <a:stretch>
            <a:fillRect/>
          </a:stretch>
        </p:blipFill>
        <p:spPr bwMode="auto">
          <a:xfrm>
            <a:off x="4860032" y="432048"/>
            <a:ext cx="4091946" cy="3068960"/>
          </a:xfrm>
          <a:prstGeom prst="rect">
            <a:avLst/>
          </a:prstGeom>
          <a:noFill/>
        </p:spPr>
      </p:pic>
      <p:pic>
        <p:nvPicPr>
          <p:cNvPr id="12291" name="Picture 3" descr="C:\Users\KULLANICI\Desktop\BÖLÜM TANITIM 2016\Screenshot_2016-03-22-09-03-58.jpg"/>
          <p:cNvPicPr>
            <a:picLocks noChangeAspect="1" noChangeArrowheads="1"/>
          </p:cNvPicPr>
          <p:nvPr/>
        </p:nvPicPr>
        <p:blipFill>
          <a:blip r:embed="rId3" cstate="print"/>
          <a:srcRect/>
          <a:stretch>
            <a:fillRect/>
          </a:stretch>
        </p:blipFill>
        <p:spPr bwMode="auto">
          <a:xfrm>
            <a:off x="4932040" y="3744235"/>
            <a:ext cx="4032448" cy="3069141"/>
          </a:xfrm>
          <a:prstGeom prst="rect">
            <a:avLst/>
          </a:prstGeom>
          <a:noFill/>
        </p:spPr>
      </p:pic>
      <p:pic>
        <p:nvPicPr>
          <p:cNvPr id="12292" name="Picture 4" descr="C:\Users\KULLANICI\Desktop\BÖLÜM TANITIM 2016\P_20160225_092652.jpg"/>
          <p:cNvPicPr>
            <a:picLocks noChangeAspect="1" noChangeArrowheads="1"/>
          </p:cNvPicPr>
          <p:nvPr/>
        </p:nvPicPr>
        <p:blipFill>
          <a:blip r:embed="rId4" cstate="print"/>
          <a:stretch>
            <a:fillRect/>
          </a:stretch>
        </p:blipFill>
        <p:spPr bwMode="auto">
          <a:xfrm rot="5400000">
            <a:off x="-787985" y="1812212"/>
            <a:ext cx="6309320" cy="3548992"/>
          </a:xfrm>
          <a:prstGeom prst="rect">
            <a:avLst/>
          </a:prstGeom>
          <a:noFill/>
        </p:spPr>
      </p:pic>
    </p:spTree>
  </p:cSld>
  <p:clrMapOvr>
    <a:masterClrMapping/>
  </p:clrMapOvr>
  <p:transition spd="slow">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ULLANICI\Desktop\sergi\IMG_1736.JPG"/>
          <p:cNvPicPr>
            <a:picLocks noChangeAspect="1" noChangeArrowheads="1"/>
          </p:cNvPicPr>
          <p:nvPr/>
        </p:nvPicPr>
        <p:blipFill>
          <a:blip r:embed="rId2" cstate="print"/>
          <a:srcRect/>
          <a:stretch>
            <a:fillRect/>
          </a:stretch>
        </p:blipFill>
        <p:spPr bwMode="auto">
          <a:xfrm>
            <a:off x="0" y="-18002"/>
            <a:ext cx="9168004" cy="6876002"/>
          </a:xfrm>
          <a:prstGeom prst="rect">
            <a:avLst/>
          </a:prstGeom>
          <a:noFill/>
        </p:spPr>
      </p:pic>
    </p:spTree>
  </p:cSld>
  <p:clrMapOvr>
    <a:masterClrMapping/>
  </p:clrMapOvr>
  <p:transition spd="slow">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ULLANICI\Desktop\sergi\IMG_2055.JPG"/>
          <p:cNvPicPr>
            <a:picLocks noChangeAspect="1" noChangeArrowheads="1"/>
          </p:cNvPicPr>
          <p:nvPr/>
        </p:nvPicPr>
        <p:blipFill>
          <a:blip r:embed="rId2" cstate="print"/>
          <a:srcRect/>
          <a:stretch>
            <a:fillRect/>
          </a:stretch>
        </p:blipFill>
        <p:spPr bwMode="auto">
          <a:xfrm>
            <a:off x="-24003" y="0"/>
            <a:ext cx="9168003" cy="6876002"/>
          </a:xfrm>
          <a:prstGeom prst="rect">
            <a:avLst/>
          </a:prstGeom>
          <a:noFill/>
        </p:spPr>
      </p:pic>
    </p:spTree>
  </p:cSld>
  <p:clrMapOvr>
    <a:masterClrMapping/>
  </p:clrMapOvr>
  <p:transition spd="slow">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ULLANICI\Desktop\sergi\IMG_208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spd="slow">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p:txBody>
          <a:bodyPr/>
          <a:lstStyle/>
          <a:p>
            <a:r>
              <a:rPr lang="tr-TR" dirty="0"/>
              <a:t>ALANIN AMACI</a:t>
            </a:r>
            <a:br>
              <a:rPr lang="tr-TR" dirty="0"/>
            </a:br>
            <a:endParaRPr lang="tr-TR" dirty="0"/>
          </a:p>
        </p:txBody>
      </p:sp>
      <p:sp>
        <p:nvSpPr>
          <p:cNvPr id="3" name="2 Alt Başlık"/>
          <p:cNvSpPr>
            <a:spLocks noGrp="1"/>
          </p:cNvSpPr>
          <p:nvPr>
            <p:ph type="subTitle" idx="1"/>
          </p:nvPr>
        </p:nvSpPr>
        <p:spPr/>
        <p:txBody>
          <a:bodyPr>
            <a:normAutofit fontScale="77500" lnSpcReduction="20000"/>
          </a:bodyPr>
          <a:lstStyle/>
          <a:p>
            <a:pPr algn="l"/>
            <a:r>
              <a:rPr lang="tr-TR" dirty="0"/>
              <a:t>Grafik ve Fotoğraf alanı altında yer alan dallarda, sektörün ihtiyaçları bilimsel ve teknolojik gelişmeler doğrultusunda gerekli olan mesleki yeterlikleri kazandıran nitelikli meslek elemanlarını yetiştirmek amaçlanmaktadır.</a:t>
            </a:r>
          </a:p>
          <a:p>
            <a:pPr algn="l"/>
            <a:endParaRPr lang="tr-TR" dirty="0"/>
          </a:p>
        </p:txBody>
      </p:sp>
    </p:spTree>
  </p:cSld>
  <p:clrMapOvr>
    <a:masterClrMapping/>
  </p:clrMapOvr>
  <p:transition spd="slow">
    <p:dissolv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KULLANICI\Desktop\sergi\IMG_1969.JPG"/>
          <p:cNvPicPr>
            <a:picLocks noChangeAspect="1" noChangeArrowheads="1"/>
          </p:cNvPicPr>
          <p:nvPr/>
        </p:nvPicPr>
        <p:blipFill>
          <a:blip r:embed="rId2" cstate="print"/>
          <a:srcRect/>
          <a:stretch>
            <a:fillRect/>
          </a:stretch>
        </p:blipFill>
        <p:spPr bwMode="auto">
          <a:xfrm>
            <a:off x="0" y="-27384"/>
            <a:ext cx="9144000" cy="7128792"/>
          </a:xfrm>
          <a:prstGeom prst="rect">
            <a:avLst/>
          </a:prstGeom>
          <a:noFill/>
        </p:spPr>
      </p:pic>
    </p:spTree>
  </p:cSld>
  <p:clrMapOvr>
    <a:masterClrMapping/>
  </p:clrMapOvr>
  <p:transition spd="slow">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KULLANICI\Desktop\fotograflarr\sergii\DSC_1016.JPG"/>
          <p:cNvPicPr>
            <a:picLocks noChangeAspect="1" noChangeArrowheads="1"/>
          </p:cNvPicPr>
          <p:nvPr/>
        </p:nvPicPr>
        <p:blipFill>
          <a:blip r:embed="rId2" cstate="print"/>
          <a:srcRect/>
          <a:stretch>
            <a:fillRect/>
          </a:stretch>
        </p:blipFill>
        <p:spPr bwMode="auto">
          <a:xfrm>
            <a:off x="0" y="0"/>
            <a:ext cx="9140977" cy="6858000"/>
          </a:xfrm>
          <a:prstGeom prst="rect">
            <a:avLst/>
          </a:prstGeom>
          <a:noFill/>
        </p:spPr>
      </p:pic>
    </p:spTree>
  </p:cSld>
  <p:clrMapOvr>
    <a:masterClrMapping/>
  </p:clrMapOvr>
  <p:transition spd="slow">
    <p:dissolv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KULLANICI\Desktop\sergi\IMG_200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spd="slow">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Başlık"/>
          <p:cNvSpPr txBox="1">
            <a:spLocks/>
          </p:cNvSpPr>
          <p:nvPr/>
        </p:nvSpPr>
        <p:spPr>
          <a:xfrm>
            <a:off x="1691680" y="476672"/>
            <a:ext cx="7033220" cy="1143000"/>
          </a:xfrm>
          <a:prstGeom prst="rect">
            <a:avLst/>
          </a:prstGeom>
          <a:ln>
            <a:noFill/>
          </a:ln>
        </p:spPr>
        <p:txBody>
          <a:bodyPr vert="horz" lIns="0" tIns="0" rIns="18288" bIns="0" anchor="b">
            <a:normAutofit fontScale="77500" lnSpcReduction="20000"/>
            <a:scene3d>
              <a:camera prst="orthographicFront"/>
              <a:lightRig rig="freezing" dir="t">
                <a:rot lat="0" lon="0" rev="5640000"/>
              </a:lightRig>
            </a:scene3d>
            <a:sp3d prstMaterial="flat">
              <a:bevelT w="38100" h="38100"/>
              <a:contourClr>
                <a:schemeClr val="tx2"/>
              </a:contourClr>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5600" b="1" i="0" u="none" strike="noStrike" kern="1200" cap="none" spc="0" normalizeH="0" baseline="0" noProof="0" dirty="0">
                <a:ln>
                  <a:noFill/>
                </a:ln>
                <a:solidFill>
                  <a:schemeClr val="accent3">
                    <a:tint val="90000"/>
                    <a:satMod val="120000"/>
                  </a:schemeClr>
                </a:solidFill>
                <a:effectLst>
                  <a:outerShdw blurRad="38100" dist="25400" dir="5400000" algn="tl" rotWithShape="0">
                    <a:srgbClr val="000000">
                      <a:alpha val="43000"/>
                    </a:srgbClr>
                  </a:outerShdw>
                </a:effectLst>
                <a:uLnTx/>
                <a:uFillTx/>
                <a:latin typeface="+mj-lt"/>
                <a:ea typeface="+mj-ea"/>
                <a:cs typeface="+mj-cs"/>
              </a:rPr>
              <a:t>                                       GRAFİK</a:t>
            </a:r>
          </a:p>
        </p:txBody>
      </p:sp>
      <p:sp>
        <p:nvSpPr>
          <p:cNvPr id="5" name="4 Dikdörtgen"/>
          <p:cNvSpPr/>
          <p:nvPr/>
        </p:nvSpPr>
        <p:spPr>
          <a:xfrm>
            <a:off x="1691680" y="1475656"/>
            <a:ext cx="5544616" cy="3693319"/>
          </a:xfrm>
          <a:prstGeom prst="rect">
            <a:avLst/>
          </a:prstGeom>
        </p:spPr>
        <p:txBody>
          <a:bodyPr wrap="square">
            <a:spAutoFit/>
          </a:bodyPr>
          <a:lstStyle/>
          <a:p>
            <a:br>
              <a:rPr lang="tr-TR" dirty="0"/>
            </a:br>
            <a:r>
              <a:rPr lang="tr-TR" sz="2400" b="1" dirty="0"/>
              <a:t>Tanımı: </a:t>
            </a:r>
            <a:r>
              <a:rPr lang="tr-TR" sz="2400" dirty="0"/>
              <a:t>Bir mesajı görsel yolla belirli bir hedef kitleye ulaştırmak amacıyla tasarımları elle ve bilgisayarla sanatsal ölçütler içinde hazırlama yeterliklerini kazandırmaya yönelik eğitim ve öğretim verilen daldır. Amacı: Grafik ve Fotoğraf alanı altında grafikerlik mesleğinin yeterliklerine sahip meslek elemanları yetiştirmek amaçlanmaktadır.</a:t>
            </a:r>
          </a:p>
        </p:txBody>
      </p:sp>
    </p:spTree>
  </p:cSld>
  <p:clrMapOvr>
    <a:masterClrMapping/>
  </p:clrMapOvr>
  <p:transition spd="slow">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Başlık"/>
          <p:cNvSpPr txBox="1">
            <a:spLocks/>
          </p:cNvSpPr>
          <p:nvPr/>
        </p:nvSpPr>
        <p:spPr>
          <a:xfrm>
            <a:off x="1254460" y="260648"/>
            <a:ext cx="6995120" cy="1860816"/>
          </a:xfrm>
          <a:prstGeom prst="rect">
            <a:avLst/>
          </a:prstGeom>
          <a:ln>
            <a:noFill/>
          </a:ln>
        </p:spPr>
        <p:txBody>
          <a:bodyPr vert="horz" lIns="0" tIns="0" rIns="18288" bIns="0" anchor="b">
            <a:normAutofit fontScale="97500"/>
            <a:scene3d>
              <a:camera prst="orthographicFront"/>
              <a:lightRig rig="freezing" dir="t">
                <a:rot lat="0" lon="0" rev="5640000"/>
              </a:lightRig>
            </a:scene3d>
            <a:sp3d prstMaterial="flat">
              <a:bevelT w="38100" h="38100"/>
              <a:contourClr>
                <a:schemeClr val="tx2"/>
              </a:contourClr>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4000" b="1" i="0" u="none" strike="noStrike" kern="1200" cap="none" spc="0" normalizeH="0" baseline="0" noProof="0" dirty="0">
                <a:ln>
                  <a:noFill/>
                </a:ln>
                <a:solidFill>
                  <a:schemeClr val="accent3">
                    <a:tint val="90000"/>
                    <a:satMod val="120000"/>
                  </a:schemeClr>
                </a:solidFill>
                <a:effectLst>
                  <a:outerShdw blurRad="38100" dist="25400" dir="5400000" algn="tl" rotWithShape="0">
                    <a:srgbClr val="000000">
                      <a:alpha val="43000"/>
                    </a:srgbClr>
                  </a:outerShdw>
                </a:effectLst>
                <a:uLnTx/>
                <a:uFillTx/>
                <a:latin typeface="+mj-lt"/>
                <a:ea typeface="+mj-ea"/>
                <a:cs typeface="+mj-cs"/>
              </a:rPr>
              <a:t>MESLEK ELEMANLARINDA ARANAN ÖZELLİKLER</a:t>
            </a:r>
          </a:p>
        </p:txBody>
      </p:sp>
      <p:sp>
        <p:nvSpPr>
          <p:cNvPr id="5" name="4 Dikdörtgen"/>
          <p:cNvSpPr/>
          <p:nvPr/>
        </p:nvSpPr>
        <p:spPr>
          <a:xfrm>
            <a:off x="1254460" y="2276872"/>
            <a:ext cx="7272808" cy="3477875"/>
          </a:xfrm>
          <a:prstGeom prst="rect">
            <a:avLst/>
          </a:prstGeom>
        </p:spPr>
        <p:txBody>
          <a:bodyPr wrap="square">
            <a:spAutoFit/>
          </a:bodyPr>
          <a:lstStyle/>
          <a:p>
            <a:br>
              <a:rPr lang="tr-TR" sz="2000" b="1" dirty="0"/>
            </a:br>
            <a:r>
              <a:rPr lang="tr-TR" sz="2000" b="1" dirty="0"/>
              <a:t>Grafiker olmak isteyenlerin;</a:t>
            </a:r>
            <a:br>
              <a:rPr lang="tr-TR" sz="2000" dirty="0"/>
            </a:br>
            <a:r>
              <a:rPr lang="tr-TR" sz="2000" dirty="0"/>
              <a:t>* Şekil ve uzay ilişkilerini görebilen,</a:t>
            </a:r>
            <a:br>
              <a:rPr lang="tr-TR" sz="2000" dirty="0"/>
            </a:br>
            <a:r>
              <a:rPr lang="tr-TR" sz="2000" dirty="0"/>
              <a:t>* Renk ve şekilleri en ince ayrıntıları ile algılayabilen,</a:t>
            </a:r>
            <a:br>
              <a:rPr lang="tr-TR" sz="2000" dirty="0"/>
            </a:br>
            <a:r>
              <a:rPr lang="tr-TR" sz="2000" dirty="0"/>
              <a:t>* Estetik görüş sahibi, güzel sanatlara karşı ilgili olan,</a:t>
            </a:r>
            <a:br>
              <a:rPr lang="tr-TR" sz="2000" dirty="0"/>
            </a:br>
            <a:r>
              <a:rPr lang="tr-TR" sz="2000" dirty="0"/>
              <a:t>* Hayal gücü zengin, yaratıcı,özgün</a:t>
            </a:r>
            <a:br>
              <a:rPr lang="tr-TR" sz="2000" dirty="0"/>
            </a:br>
            <a:r>
              <a:rPr lang="tr-TR" sz="2000" dirty="0"/>
              <a:t>* Tasarımlarını çizgi yolu ile ifade edebilen,</a:t>
            </a:r>
            <a:br>
              <a:rPr lang="tr-TR" sz="2000" dirty="0"/>
            </a:br>
            <a:r>
              <a:rPr lang="tr-TR" sz="2000" dirty="0"/>
              <a:t>* Sosyal, psikolojik, sanatsal alanlara ilgili,</a:t>
            </a:r>
            <a:br>
              <a:rPr lang="tr-TR" sz="2000" dirty="0"/>
            </a:br>
            <a:r>
              <a:rPr lang="tr-TR" sz="2000" dirty="0"/>
              <a:t>* Yeniliklere açık, teknolojiyi yakından izleyen</a:t>
            </a:r>
            <a:br>
              <a:rPr lang="tr-TR" sz="2000" dirty="0"/>
            </a:br>
            <a:r>
              <a:rPr lang="tr-TR" sz="2000" dirty="0"/>
              <a:t>* Dikkatini belli bir noktaya yoğunlaştırabilen kimseler olmaları gerekir.</a:t>
            </a:r>
          </a:p>
        </p:txBody>
      </p:sp>
    </p:spTree>
  </p:cSld>
  <p:clrMapOvr>
    <a:masterClrMapping/>
  </p:clrMapOvr>
  <p:transition spd="slow">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Alt Başlık"/>
          <p:cNvSpPr>
            <a:spLocks noGrp="1"/>
          </p:cNvSpPr>
          <p:nvPr>
            <p:ph type="subTitle" idx="1"/>
          </p:nvPr>
        </p:nvSpPr>
        <p:spPr>
          <a:xfrm>
            <a:off x="467544" y="908720"/>
            <a:ext cx="7854696" cy="5472608"/>
          </a:xfrm>
        </p:spPr>
        <p:txBody>
          <a:bodyPr>
            <a:noAutofit/>
          </a:bodyPr>
          <a:lstStyle/>
          <a:p>
            <a:pPr algn="l"/>
            <a:r>
              <a:rPr lang="tr-TR" sz="1800" b="1" dirty="0"/>
              <a:t>YGS puanı ile gidebileceği meslek yüksek okulları;</a:t>
            </a:r>
          </a:p>
          <a:p>
            <a:pPr algn="l"/>
            <a:r>
              <a:rPr lang="tr-TR" sz="1800" dirty="0"/>
              <a:t>* Fotoğrafçılık</a:t>
            </a:r>
            <a:br>
              <a:rPr lang="tr-TR" sz="1800" dirty="0"/>
            </a:br>
            <a:r>
              <a:rPr lang="tr-TR" sz="1800" dirty="0"/>
              <a:t>* Kameramanlık,</a:t>
            </a:r>
            <a:br>
              <a:rPr lang="tr-TR" sz="1800" dirty="0"/>
            </a:br>
            <a:r>
              <a:rPr lang="tr-TR" sz="1800" dirty="0"/>
              <a:t>* Matbaacılık,</a:t>
            </a:r>
            <a:br>
              <a:rPr lang="tr-TR" sz="1800" dirty="0"/>
            </a:br>
            <a:r>
              <a:rPr lang="tr-TR" sz="1800" dirty="0"/>
              <a:t>* Serigrafi,</a:t>
            </a:r>
            <a:br>
              <a:rPr lang="tr-TR" sz="1800" dirty="0"/>
            </a:br>
            <a:r>
              <a:rPr lang="tr-TR" sz="1800" dirty="0"/>
              <a:t>* Matbaacılık</a:t>
            </a:r>
            <a:br>
              <a:rPr lang="tr-TR" sz="1800" dirty="0"/>
            </a:br>
            <a:r>
              <a:rPr lang="tr-TR" sz="1800" dirty="0"/>
              <a:t>* Baskı Teknikleri,</a:t>
            </a:r>
            <a:br>
              <a:rPr lang="tr-TR" sz="1800" dirty="0"/>
            </a:br>
            <a:r>
              <a:rPr lang="tr-TR" sz="1800" dirty="0"/>
              <a:t>* Fotoğrafçılık ve Kameramanlık</a:t>
            </a:r>
            <a:br>
              <a:rPr lang="tr-TR" sz="1800" dirty="0"/>
            </a:br>
            <a:r>
              <a:rPr lang="tr-TR" sz="1800" dirty="0"/>
              <a:t>* Tasarım ve Basım-Yayımcılık</a:t>
            </a:r>
            <a:br>
              <a:rPr lang="tr-TR" sz="1800" dirty="0"/>
            </a:br>
            <a:r>
              <a:rPr lang="tr-TR" sz="1800" dirty="0"/>
              <a:t>* Açıkhava Reklâm Ürünleri ve Serigrafi</a:t>
            </a:r>
            <a:br>
              <a:rPr lang="tr-TR" sz="1800" dirty="0"/>
            </a:br>
            <a:r>
              <a:rPr lang="tr-TR" sz="1800" dirty="0"/>
              <a:t>* Halkla İlişkiler ve Reklâmcılık</a:t>
            </a:r>
            <a:br>
              <a:rPr lang="tr-TR" sz="1800" dirty="0"/>
            </a:br>
            <a:r>
              <a:rPr lang="tr-TR" sz="1800" dirty="0"/>
              <a:t>* Halkla İlişkiler ve Tanıtım</a:t>
            </a:r>
            <a:br>
              <a:rPr lang="tr-TR" sz="1800" dirty="0"/>
            </a:br>
            <a:r>
              <a:rPr lang="tr-TR" sz="1800" dirty="0"/>
              <a:t>* İletişim ve Halkla İlişkiler</a:t>
            </a:r>
            <a:br>
              <a:rPr lang="tr-TR" sz="1800" dirty="0"/>
            </a:br>
            <a:r>
              <a:rPr lang="tr-TR" sz="1800" dirty="0"/>
              <a:t>* İnternet Gazeteciliği ve Yayıncılığı</a:t>
            </a:r>
            <a:br>
              <a:rPr lang="tr-TR" sz="1800" dirty="0"/>
            </a:br>
            <a:r>
              <a:rPr lang="tr-TR" sz="1800" dirty="0"/>
              <a:t>* Masaüstü Yayıncılık</a:t>
            </a:r>
          </a:p>
        </p:txBody>
      </p:sp>
      <p:pic>
        <p:nvPicPr>
          <p:cNvPr id="4" name="Picture 2" descr="C:\Users\KULLANICI\Desktop\BÖLÜM TANITIM 2016\P_20160322_102211_BF.jpg"/>
          <p:cNvPicPr>
            <a:picLocks noChangeAspect="1" noChangeArrowheads="1"/>
          </p:cNvPicPr>
          <p:nvPr/>
        </p:nvPicPr>
        <p:blipFill>
          <a:blip r:embed="rId2" cstate="print"/>
          <a:srcRect/>
          <a:stretch>
            <a:fillRect/>
          </a:stretch>
        </p:blipFill>
        <p:spPr bwMode="auto">
          <a:xfrm rot="5400000">
            <a:off x="5082806" y="2450142"/>
            <a:ext cx="4248472" cy="2389765"/>
          </a:xfrm>
          <a:prstGeom prst="rect">
            <a:avLst/>
          </a:prstGeom>
          <a:noFill/>
        </p:spPr>
      </p:pic>
    </p:spTree>
  </p:cSld>
  <p:clrMapOvr>
    <a:masterClrMapping/>
  </p:clrMapOvr>
  <p:transition spd="slow">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Alt Başlık"/>
          <p:cNvSpPr>
            <a:spLocks noGrp="1"/>
          </p:cNvSpPr>
          <p:nvPr>
            <p:ph type="subTitle" idx="1"/>
          </p:nvPr>
        </p:nvSpPr>
        <p:spPr>
          <a:xfrm>
            <a:off x="269522" y="1628800"/>
            <a:ext cx="8604956" cy="3780420"/>
          </a:xfrm>
        </p:spPr>
        <p:txBody>
          <a:bodyPr>
            <a:noAutofit/>
          </a:bodyPr>
          <a:lstStyle/>
          <a:p>
            <a:pPr algn="ctr"/>
            <a:r>
              <a:rPr lang="tr-TR" sz="2000" dirty="0"/>
              <a:t>* Radyo ve Televizyon Programcılığı</a:t>
            </a:r>
            <a:br>
              <a:rPr lang="tr-TR" sz="2000" dirty="0"/>
            </a:br>
            <a:r>
              <a:rPr lang="tr-TR" sz="2000" dirty="0"/>
              <a:t>* Radyo ve Televizyon Yayıncılığı</a:t>
            </a:r>
            <a:br>
              <a:rPr lang="tr-TR" sz="2000" dirty="0"/>
            </a:br>
            <a:r>
              <a:rPr lang="tr-TR" sz="2000" dirty="0"/>
              <a:t>* Televizyon ve Radyo Programcılığı</a:t>
            </a:r>
            <a:br>
              <a:rPr lang="tr-TR" sz="2000" dirty="0"/>
            </a:br>
            <a:r>
              <a:rPr lang="tr-TR" sz="2000" dirty="0"/>
              <a:t>* Televizyon Yapım ve Yönetimi</a:t>
            </a:r>
          </a:p>
          <a:p>
            <a:pPr algn="just">
              <a:buFont typeface="Arial" charset="0"/>
              <a:buChar char="•"/>
            </a:pPr>
            <a:r>
              <a:rPr lang="tr-TR" sz="2000" b="1" dirty="0"/>
              <a:t>Mesleki ve teknik ortaöğretim kurumlarının Grafik/ Grafik Sanatlar, Grafik Tasarımı alanlarından mezun olanlar yükseköğretim lisans programlarına ek puan ile girebilecekleri</a:t>
            </a:r>
          </a:p>
          <a:p>
            <a:pPr algn="l"/>
            <a:endParaRPr lang="tr-TR" sz="2000" dirty="0"/>
          </a:p>
        </p:txBody>
      </p:sp>
    </p:spTree>
  </p:cSld>
  <p:clrMapOvr>
    <a:masterClrMapping/>
  </p:clrMapOvr>
  <p:transition spd="slow">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Alt Başlık"/>
          <p:cNvSpPr>
            <a:spLocks noGrp="1"/>
          </p:cNvSpPr>
          <p:nvPr>
            <p:ph type="subTitle" idx="1"/>
          </p:nvPr>
        </p:nvSpPr>
        <p:spPr>
          <a:xfrm>
            <a:off x="533400" y="836712"/>
            <a:ext cx="7854696" cy="5472608"/>
          </a:xfrm>
        </p:spPr>
        <p:txBody>
          <a:bodyPr>
            <a:normAutofit/>
          </a:bodyPr>
          <a:lstStyle/>
          <a:p>
            <a:pPr algn="ctr"/>
            <a:r>
              <a:rPr lang="tr-TR" sz="2800" b="1" dirty="0"/>
              <a:t>YGS+LYS puanı ile gidebileceği yükseköğretim lisans programları;</a:t>
            </a:r>
          </a:p>
          <a:p>
            <a:pPr algn="l"/>
            <a:endParaRPr lang="tr-TR" dirty="0"/>
          </a:p>
          <a:p>
            <a:pPr algn="l"/>
            <a:r>
              <a:rPr lang="tr-TR" dirty="0"/>
              <a:t>* Grafik Tasarımı</a:t>
            </a:r>
            <a:br>
              <a:rPr lang="tr-TR" dirty="0"/>
            </a:br>
            <a:r>
              <a:rPr lang="tr-TR" dirty="0"/>
              <a:t>* Halıcılık ve Desinatörlüğü</a:t>
            </a:r>
            <a:br>
              <a:rPr lang="tr-TR" dirty="0"/>
            </a:br>
            <a:r>
              <a:rPr lang="tr-TR" dirty="0"/>
              <a:t>* Mimari ve Dekoratif Sanatlar</a:t>
            </a:r>
            <a:br>
              <a:rPr lang="tr-TR" dirty="0"/>
            </a:br>
            <a:r>
              <a:rPr lang="tr-TR" dirty="0"/>
              <a:t>* Tasarım ve Basım Yayıncılığı</a:t>
            </a:r>
            <a:br>
              <a:rPr lang="tr-TR" dirty="0"/>
            </a:br>
            <a:r>
              <a:rPr lang="tr-TR" dirty="0"/>
              <a:t>* Grafik</a:t>
            </a:r>
            <a:br>
              <a:rPr lang="tr-TR" dirty="0"/>
            </a:br>
            <a:r>
              <a:rPr lang="tr-TR" dirty="0"/>
              <a:t>* Cam-Seramik</a:t>
            </a:r>
            <a:br>
              <a:rPr lang="tr-TR" dirty="0"/>
            </a:br>
            <a:r>
              <a:rPr lang="tr-TR" dirty="0"/>
              <a:t>* Çini İşlemeciliği </a:t>
            </a:r>
            <a:br>
              <a:rPr lang="tr-TR" dirty="0"/>
            </a:br>
            <a:r>
              <a:rPr lang="tr-TR" dirty="0"/>
              <a:t>* Seramik </a:t>
            </a:r>
            <a:br>
              <a:rPr lang="tr-TR" dirty="0"/>
            </a:br>
            <a:r>
              <a:rPr lang="tr-TR" dirty="0"/>
              <a:t>* Mimari Dekoratif Sanatlar</a:t>
            </a:r>
            <a:br>
              <a:rPr lang="tr-TR" dirty="0"/>
            </a:br>
            <a:r>
              <a:rPr lang="tr-TR" dirty="0"/>
              <a:t>* Tasarım ve Basım-Yayımcılık bölümü</a:t>
            </a:r>
            <a:br>
              <a:rPr lang="tr-TR" dirty="0"/>
            </a:br>
            <a:r>
              <a:rPr lang="tr-TR" dirty="0"/>
              <a:t>* Matbaa Öğretmenliği</a:t>
            </a:r>
            <a:br>
              <a:rPr lang="tr-TR" dirty="0"/>
            </a:br>
            <a:r>
              <a:rPr lang="tr-TR" dirty="0"/>
              <a:t>* Tasarım ve Konstrüksiyon Öğretmenliği’dir.</a:t>
            </a:r>
          </a:p>
        </p:txBody>
      </p:sp>
      <p:pic>
        <p:nvPicPr>
          <p:cNvPr id="5" name="Resim 4">
            <a:extLst>
              <a:ext uri="{FF2B5EF4-FFF2-40B4-BE49-F238E27FC236}">
                <a16:creationId xmlns:a16="http://schemas.microsoft.com/office/drawing/2014/main" id="{99F690FF-8DA9-4DCF-8D56-48246FA736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2374136"/>
            <a:ext cx="4272474" cy="2837689"/>
          </a:xfrm>
          <a:prstGeom prst="rect">
            <a:avLst/>
          </a:prstGeom>
        </p:spPr>
      </p:pic>
    </p:spTree>
  </p:cSld>
  <p:clrMapOvr>
    <a:masterClrMapping/>
  </p:clrMapOvr>
  <p:transition spd="slow">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Alt Başlık"/>
          <p:cNvSpPr>
            <a:spLocks noGrp="1"/>
          </p:cNvSpPr>
          <p:nvPr>
            <p:ph type="subTitle" idx="1"/>
          </p:nvPr>
        </p:nvSpPr>
        <p:spPr>
          <a:xfrm>
            <a:off x="533400" y="980728"/>
            <a:ext cx="7854696" cy="5472608"/>
          </a:xfrm>
        </p:spPr>
        <p:txBody>
          <a:bodyPr>
            <a:normAutofit fontScale="70000" lnSpcReduction="20000"/>
          </a:bodyPr>
          <a:lstStyle/>
          <a:p>
            <a:pPr algn="l"/>
            <a:r>
              <a:rPr lang="tr-TR" sz="2400" b="1" dirty="0"/>
              <a:t>Grafik  </a:t>
            </a:r>
            <a:r>
              <a:rPr lang="tr-TR" sz="2400" dirty="0"/>
              <a:t>dalından mezun olan öğrenciler; </a:t>
            </a:r>
          </a:p>
          <a:p>
            <a:pPr algn="l"/>
            <a:r>
              <a:rPr lang="tr-TR" sz="2400" dirty="0"/>
              <a:t>Özel yetenek sınavı ile üniversitelerin ilgili bölümlerine yetenekleri doğrultusunda rahatlıkla giriş yapabileceklerdir. Bu bölümleri şu şekilde sıralayabiliriz.</a:t>
            </a:r>
          </a:p>
          <a:p>
            <a:pPr algn="l">
              <a:buFont typeface="Wingdings" pitchFamily="2" charset="2"/>
              <a:buChar char="v"/>
            </a:pPr>
            <a:r>
              <a:rPr lang="tr-TR" sz="2400" dirty="0"/>
              <a:t>İç mimarlık</a:t>
            </a:r>
          </a:p>
          <a:p>
            <a:pPr algn="l">
              <a:buFont typeface="Wingdings" pitchFamily="2" charset="2"/>
              <a:buChar char="v"/>
            </a:pPr>
            <a:r>
              <a:rPr lang="tr-TR" sz="2400" dirty="0"/>
              <a:t>Grafik tasarım</a:t>
            </a:r>
          </a:p>
          <a:p>
            <a:pPr algn="l">
              <a:buFont typeface="Wingdings" pitchFamily="2" charset="2"/>
              <a:buChar char="v"/>
            </a:pPr>
            <a:r>
              <a:rPr lang="tr-TR" sz="2400" dirty="0"/>
              <a:t>Grafik ve fotoğraf</a:t>
            </a:r>
          </a:p>
          <a:p>
            <a:pPr algn="l">
              <a:buFont typeface="Wingdings" pitchFamily="2" charset="2"/>
              <a:buChar char="v"/>
            </a:pPr>
            <a:r>
              <a:rPr lang="tr-TR" sz="2400" dirty="0"/>
              <a:t>Moda tasarımı</a:t>
            </a:r>
          </a:p>
          <a:p>
            <a:pPr algn="l">
              <a:buFont typeface="Wingdings" pitchFamily="2" charset="2"/>
              <a:buChar char="v"/>
            </a:pPr>
            <a:r>
              <a:rPr lang="tr-TR" sz="2400" dirty="0"/>
              <a:t>Resim öğretmenliği</a:t>
            </a:r>
          </a:p>
          <a:p>
            <a:pPr algn="l">
              <a:buFont typeface="Wingdings" pitchFamily="2" charset="2"/>
              <a:buChar char="v"/>
            </a:pPr>
            <a:r>
              <a:rPr lang="tr-TR" sz="2400" dirty="0"/>
              <a:t>Grafik</a:t>
            </a:r>
          </a:p>
          <a:p>
            <a:pPr algn="l">
              <a:buFont typeface="Wingdings" pitchFamily="2" charset="2"/>
              <a:buChar char="v"/>
            </a:pPr>
            <a:r>
              <a:rPr lang="tr-TR" sz="2400" dirty="0"/>
              <a:t>Resim</a:t>
            </a:r>
          </a:p>
          <a:p>
            <a:pPr algn="l">
              <a:buFont typeface="Wingdings" pitchFamily="2" charset="2"/>
              <a:buChar char="v"/>
            </a:pPr>
            <a:r>
              <a:rPr lang="tr-TR" sz="2400" dirty="0"/>
              <a:t>Seramik</a:t>
            </a:r>
          </a:p>
          <a:p>
            <a:pPr algn="l">
              <a:buFont typeface="Wingdings" pitchFamily="2" charset="2"/>
              <a:buChar char="v"/>
            </a:pPr>
            <a:r>
              <a:rPr lang="tr-TR" sz="2400" dirty="0"/>
              <a:t>Heykel</a:t>
            </a:r>
          </a:p>
          <a:p>
            <a:pPr algn="l">
              <a:buFont typeface="Wingdings" pitchFamily="2" charset="2"/>
              <a:buChar char="v"/>
            </a:pPr>
            <a:r>
              <a:rPr lang="tr-TR" sz="2400" dirty="0"/>
              <a:t>Cam </a:t>
            </a:r>
          </a:p>
          <a:p>
            <a:pPr algn="l">
              <a:buFont typeface="Wingdings" pitchFamily="2" charset="2"/>
              <a:buChar char="v"/>
            </a:pPr>
            <a:endParaRPr lang="tr-TR" sz="2400" dirty="0"/>
          </a:p>
          <a:p>
            <a:pPr algn="l">
              <a:buFont typeface="Wingdings" pitchFamily="2" charset="2"/>
              <a:buChar char="v"/>
            </a:pPr>
            <a:endParaRPr lang="tr-TR" sz="2400" dirty="0"/>
          </a:p>
        </p:txBody>
      </p:sp>
      <p:pic>
        <p:nvPicPr>
          <p:cNvPr id="5" name="Resim 4">
            <a:extLst>
              <a:ext uri="{FF2B5EF4-FFF2-40B4-BE49-F238E27FC236}">
                <a16:creationId xmlns:a16="http://schemas.microsoft.com/office/drawing/2014/main" id="{6905EC86-A2EA-4E10-984A-06FEF9942F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9912" y="2348880"/>
            <a:ext cx="4932040" cy="3275758"/>
          </a:xfrm>
          <a:prstGeom prst="rect">
            <a:avLst/>
          </a:prstGeom>
        </p:spPr>
      </p:pic>
    </p:spTree>
  </p:cSld>
  <p:clrMapOvr>
    <a:masterClrMapping/>
  </p:clrMapOvr>
  <p:transition spd="slow">
    <p:dissolve/>
  </p:transition>
</p:sld>
</file>

<file path=ppt/theme/theme1.xml><?xml version="1.0" encoding="utf-8"?>
<a:theme xmlns:a="http://schemas.openxmlformats.org/drawingml/2006/main" name="Galeri">
  <a:themeElements>
    <a:clrScheme name="Galeri">
      <a:dk1>
        <a:sysClr val="windowText" lastClr="000000"/>
      </a:dk1>
      <a:lt1>
        <a:sysClr val="window" lastClr="FFFFFF"/>
      </a:lt1>
      <a:dk2>
        <a:srgbClr val="454545"/>
      </a:dk2>
      <a:lt2>
        <a:srgbClr val="DCDCE0"/>
      </a:lt2>
      <a:accent1>
        <a:srgbClr val="415588"/>
      </a:accent1>
      <a:accent2>
        <a:srgbClr val="4294B6"/>
      </a:accent2>
      <a:accent3>
        <a:srgbClr val="087D7C"/>
      </a:accent3>
      <a:accent4>
        <a:srgbClr val="04B663"/>
      </a:accent4>
      <a:accent5>
        <a:srgbClr val="DF8822"/>
      </a:accent5>
      <a:accent6>
        <a:srgbClr val="BC410A"/>
      </a:accent6>
      <a:hlink>
        <a:srgbClr val="5977C4"/>
      </a:hlink>
      <a:folHlink>
        <a:srgbClr val="01A9BF"/>
      </a:folHlink>
    </a:clrScheme>
    <a:fontScheme name="Galeri">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docProps/app.xml><?xml version="1.0" encoding="utf-8"?>
<Properties xmlns="http://schemas.openxmlformats.org/officeDocument/2006/extended-properties" xmlns:vt="http://schemas.openxmlformats.org/officeDocument/2006/docPropsVTypes">
  <Template>Gallery</Template>
  <TotalTime>1855</TotalTime>
  <Words>616</Words>
  <Application>Microsoft Office PowerPoint</Application>
  <PresentationFormat>Ekran Gösterisi (4:3)</PresentationFormat>
  <Paragraphs>56</Paragraphs>
  <Slides>32</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32</vt:i4>
      </vt:variant>
    </vt:vector>
  </HeadingPairs>
  <TitlesOfParts>
    <vt:vector size="39" baseType="lpstr">
      <vt:lpstr>Adobe Heiti Std R</vt:lpstr>
      <vt:lpstr>Algerian</vt:lpstr>
      <vt:lpstr>Arial</vt:lpstr>
      <vt:lpstr>Century Gothic</vt:lpstr>
      <vt:lpstr>Wingdings</vt:lpstr>
      <vt:lpstr>Wingdings 2</vt:lpstr>
      <vt:lpstr>Galeri</vt:lpstr>
      <vt:lpstr>CELAL BAYAR MESLEKİ VE TEKNİK                  ANADOLU  LİSESİ </vt:lpstr>
      <vt:lpstr>ALANIN TANIMI </vt:lpstr>
      <vt:lpstr>ALANIN AMACI </vt:lpstr>
      <vt:lpstr>PowerPoint Sunusu</vt:lpstr>
      <vt:lpstr>PowerPoint Sunusu</vt:lpstr>
      <vt:lpstr>PowerPoint Sunusu</vt:lpstr>
      <vt:lpstr>PowerPoint Sunusu</vt:lpstr>
      <vt:lpstr>PowerPoint Sunusu</vt:lpstr>
      <vt:lpstr>PowerPoint Sunusu</vt:lpstr>
      <vt:lpstr>İSTİHDAM ALANLARI </vt:lpstr>
      <vt:lpstr>Staj Durumu: </vt:lpstr>
      <vt:lpstr>PowerPoint Sunusu</vt:lpstr>
      <vt:lpstr>Grafik ve Fotoğraf Alanı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CELAL BAYAR MESLEKİ VE TEKNİK     ANADOLU  LİSESİ</dc:title>
  <dc:creator>KULLANICI</dc:creator>
  <cp:lastModifiedBy>hp</cp:lastModifiedBy>
  <cp:revision>94</cp:revision>
  <dcterms:created xsi:type="dcterms:W3CDTF">2016-03-22T08:01:42Z</dcterms:created>
  <dcterms:modified xsi:type="dcterms:W3CDTF">2021-03-09T19:21:42Z</dcterms:modified>
</cp:coreProperties>
</file>